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Lucida Grande"/>
      </a:defRPr>
    </a:lvl1pPr>
    <a:lvl2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Lucida Grande"/>
      </a:defRPr>
    </a:lvl2pPr>
    <a:lvl3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Lucida Grande"/>
      </a:defRPr>
    </a:lvl3pPr>
    <a:lvl4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Lucida Grande"/>
      </a:defRPr>
    </a:lvl4pPr>
    <a:lvl5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Lucida Grande"/>
      </a:defRPr>
    </a:lvl5pPr>
    <a:lvl6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Lucida Grande"/>
      </a:defRPr>
    </a:lvl6pPr>
    <a:lvl7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Lucida Grande"/>
      </a:defRPr>
    </a:lvl7pPr>
    <a:lvl8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Lucida Grande"/>
      </a:defRPr>
    </a:lvl8pPr>
    <a:lvl9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Lucida Grand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BD3E7"/>
          </a:solidFill>
        </a:fill>
      </a:tcStyle>
    </a:wholeTbl>
    <a:band2H>
      <a:tcTxStyle/>
      <a:tcStyle>
        <a:tcBdr/>
        <a:fill>
          <a:solidFill>
            <a:srgbClr val="E7EAF3"/>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BD3E7"/>
          </a:solidFill>
        </a:fill>
      </a:tcStyle>
    </a:wholeTbl>
    <a:band2H>
      <a:tcTxStyle/>
      <a:tcStyle>
        <a:tcBdr/>
        <a:fill>
          <a:solidFill>
            <a:srgbClr val="E7EAF3"/>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FDACA"/>
          </a:solidFill>
        </a:fill>
      </a:tcStyle>
    </a:wholeTbl>
    <a:band2H>
      <a:tcTxStyle/>
      <a:tcStyle>
        <a:tcBdr/>
        <a:fill>
          <a:solidFill>
            <a:srgbClr val="E8EDE7"/>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E4CCE9"/>
          </a:solidFill>
        </a:fill>
      </a:tcStyle>
    </a:wholeTbl>
    <a:band2H>
      <a:tcTxStyle/>
      <a:tcStyle>
        <a:tcBdr/>
        <a:fill>
          <a:solidFill>
            <a:srgbClr val="F2E7F4"/>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000000"/>
          </a:solidFill>
        </a:fill>
      </a:tcStyle>
    </a:band2H>
    <a:firstCo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00000"/>
          </a:solidFill>
        </a:fill>
      </a:tcStyle>
    </a:lastRow>
    <a:firstRow>
      <a:tcTxStyle b="on" i="off">
        <a:fontRef idx="minor">
          <a:srgbClr val="000000"/>
        </a:fontRef>
        <a:srgbClr val="000000"/>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117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1143000" y="685800"/>
            <a:ext cx="4572000" cy="3429000"/>
          </a:xfrm>
          <a:prstGeom prst="rect">
            <a:avLst/>
          </a:prstGeom>
        </p:spPr>
        <p:txBody>
          <a:bodyPr/>
          <a:lstStyle/>
          <a:p>
            <a:endParaRPr/>
          </a:p>
        </p:txBody>
      </p:sp>
      <p:sp>
        <p:nvSpPr>
          <p:cNvPr id="166" name="Shape 16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818249277"/>
      </p:ext>
    </p:extLst>
  </p:cSld>
  <p:clrMap bg1="lt1" tx1="dk1" bg2="lt2" tx2="dk2" accent1="accent1" accent2="accent2" accent3="accent3" accent4="accent4" accent5="accent5" accent6="accent6" hlink="hlink" folHlink="folHlink"/>
  <p:notesStyle>
    <a:lvl1pPr defTabSz="457200" latinLnBrk="0">
      <a:defRPr sz="2200">
        <a:latin typeface="+mn-lt"/>
        <a:ea typeface="+mn-ea"/>
        <a:cs typeface="+mn-cs"/>
        <a:sym typeface="Lucida Grande"/>
      </a:defRPr>
    </a:lvl1pPr>
    <a:lvl2pPr indent="228600" defTabSz="457200" latinLnBrk="0">
      <a:defRPr sz="2200">
        <a:latin typeface="+mn-lt"/>
        <a:ea typeface="+mn-ea"/>
        <a:cs typeface="+mn-cs"/>
        <a:sym typeface="Lucida Grande"/>
      </a:defRPr>
    </a:lvl2pPr>
    <a:lvl3pPr indent="457200" defTabSz="457200" latinLnBrk="0">
      <a:defRPr sz="2200">
        <a:latin typeface="+mn-lt"/>
        <a:ea typeface="+mn-ea"/>
        <a:cs typeface="+mn-cs"/>
        <a:sym typeface="Lucida Grande"/>
      </a:defRPr>
    </a:lvl3pPr>
    <a:lvl4pPr indent="685800" defTabSz="457200" latinLnBrk="0">
      <a:defRPr sz="2200">
        <a:latin typeface="+mn-lt"/>
        <a:ea typeface="+mn-ea"/>
        <a:cs typeface="+mn-cs"/>
        <a:sym typeface="Lucida Grande"/>
      </a:defRPr>
    </a:lvl4pPr>
    <a:lvl5pPr indent="914400" defTabSz="457200" latinLnBrk="0">
      <a:defRPr sz="2200">
        <a:latin typeface="+mn-lt"/>
        <a:ea typeface="+mn-ea"/>
        <a:cs typeface="+mn-cs"/>
        <a:sym typeface="Lucida Grande"/>
      </a:defRPr>
    </a:lvl5pPr>
    <a:lvl6pPr indent="1143000" defTabSz="457200" latinLnBrk="0">
      <a:defRPr sz="2200">
        <a:latin typeface="+mn-lt"/>
        <a:ea typeface="+mn-ea"/>
        <a:cs typeface="+mn-cs"/>
        <a:sym typeface="Lucida Grande"/>
      </a:defRPr>
    </a:lvl6pPr>
    <a:lvl7pPr indent="1371600" defTabSz="457200" latinLnBrk="0">
      <a:defRPr sz="2200">
        <a:latin typeface="+mn-lt"/>
        <a:ea typeface="+mn-ea"/>
        <a:cs typeface="+mn-cs"/>
        <a:sym typeface="Lucida Grande"/>
      </a:defRPr>
    </a:lvl7pPr>
    <a:lvl8pPr indent="1600200" defTabSz="457200" latinLnBrk="0">
      <a:defRPr sz="2200">
        <a:latin typeface="+mn-lt"/>
        <a:ea typeface="+mn-ea"/>
        <a:cs typeface="+mn-cs"/>
        <a:sym typeface="Lucida Grande"/>
      </a:defRPr>
    </a:lvl8pPr>
    <a:lvl9pPr indent="1828800" defTabSz="457200" latinLnBrk="0">
      <a:defRPr sz="2200">
        <a:latin typeface="+mn-lt"/>
        <a:ea typeface="+mn-ea"/>
        <a:cs typeface="+mn-cs"/>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660400" y="4292600"/>
            <a:ext cx="11684000" cy="2222500"/>
          </a:xfrm>
          <a:prstGeom prst="rect">
            <a:avLst/>
          </a:prstGeom>
        </p:spPr>
        <p:txBody>
          <a:bodyPr/>
          <a:lstStyle>
            <a:lvl1pPr>
              <a:defRPr sz="6200" spc="992"/>
            </a:lvl1pPr>
          </a:lstStyle>
          <a:p>
            <a:r>
              <a:t>Title Text</a:t>
            </a:r>
          </a:p>
        </p:txBody>
      </p:sp>
      <p:sp>
        <p:nvSpPr>
          <p:cNvPr id="12" name="Shape 12"/>
          <p:cNvSpPr>
            <a:spLocks noGrp="1"/>
          </p:cNvSpPr>
          <p:nvPr>
            <p:ph type="body" sz="quarter" idx="1"/>
          </p:nvPr>
        </p:nvSpPr>
        <p:spPr>
          <a:xfrm>
            <a:off x="660400" y="3416300"/>
            <a:ext cx="11684000" cy="889000"/>
          </a:xfrm>
          <a:prstGeom prst="rect">
            <a:avLst/>
          </a:prstGeom>
        </p:spPr>
        <p:txBody>
          <a:bodyPr anchor="b"/>
          <a:lstStyle>
            <a:lvl1pPr marL="0" indent="0">
              <a:spcBef>
                <a:spcPts val="0"/>
              </a:spcBef>
              <a:buClrTx/>
              <a:buSzTx/>
              <a:buNone/>
              <a:defRPr sz="2400" cap="all" spc="384">
                <a:solidFill>
                  <a:srgbClr val="55D8FF"/>
                </a:solidFill>
                <a:latin typeface="Avenir Book"/>
                <a:ea typeface="Avenir Book"/>
                <a:cs typeface="Avenir Book"/>
                <a:sym typeface="Avenir Book"/>
              </a:defRPr>
            </a:lvl1pPr>
            <a:lvl2pPr marL="0" indent="0">
              <a:spcBef>
                <a:spcPts val="0"/>
              </a:spcBef>
              <a:buClrTx/>
              <a:buSzTx/>
              <a:buNone/>
              <a:defRPr sz="2400" cap="all" spc="384">
                <a:solidFill>
                  <a:srgbClr val="55D8FF"/>
                </a:solidFill>
                <a:latin typeface="Avenir Book"/>
                <a:ea typeface="Avenir Book"/>
                <a:cs typeface="Avenir Book"/>
                <a:sym typeface="Avenir Book"/>
              </a:defRPr>
            </a:lvl2pPr>
            <a:lvl3pPr marL="0" indent="0">
              <a:spcBef>
                <a:spcPts val="0"/>
              </a:spcBef>
              <a:buClrTx/>
              <a:buSzTx/>
              <a:buNone/>
              <a:defRPr sz="2400" cap="all" spc="384">
                <a:solidFill>
                  <a:srgbClr val="55D8FF"/>
                </a:solidFill>
                <a:latin typeface="Avenir Book"/>
                <a:ea typeface="Avenir Book"/>
                <a:cs typeface="Avenir Book"/>
                <a:sym typeface="Avenir Book"/>
              </a:defRPr>
            </a:lvl3pPr>
            <a:lvl4pPr marL="0" indent="0">
              <a:spcBef>
                <a:spcPts val="0"/>
              </a:spcBef>
              <a:buClrTx/>
              <a:buSzTx/>
              <a:buNone/>
              <a:defRPr sz="2400" cap="all" spc="384">
                <a:solidFill>
                  <a:srgbClr val="55D8FF"/>
                </a:solidFill>
                <a:latin typeface="Avenir Book"/>
                <a:ea typeface="Avenir Book"/>
                <a:cs typeface="Avenir Book"/>
                <a:sym typeface="Avenir Book"/>
              </a:defRPr>
            </a:lvl4pPr>
            <a:lvl5pPr marL="0" indent="0">
              <a:spcBef>
                <a:spcPts val="0"/>
              </a:spcBef>
              <a:buClrTx/>
              <a:buSzTx/>
              <a:buNone/>
              <a:defRPr sz="2400" cap="all" spc="384">
                <a:solidFill>
                  <a:srgbClr val="55D8FF"/>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Shape 93"/>
          <p:cNvSpPr>
            <a:spLocks noGrp="1"/>
          </p:cNvSpPr>
          <p:nvPr>
            <p:ph type="pic" sz="half" idx="13"/>
          </p:nvPr>
        </p:nvSpPr>
        <p:spPr>
          <a:xfrm>
            <a:off x="6502400" y="4879052"/>
            <a:ext cx="6502400" cy="4876809"/>
          </a:xfrm>
          <a:prstGeom prst="rect">
            <a:avLst/>
          </a:prstGeom>
        </p:spPr>
        <p:txBody>
          <a:bodyPr lIns="91439" tIns="45719" rIns="91439" bIns="45719" anchor="t">
            <a:noAutofit/>
          </a:bodyPr>
          <a:lstStyle/>
          <a:p>
            <a:endParaRPr/>
          </a:p>
        </p:txBody>
      </p:sp>
      <p:sp>
        <p:nvSpPr>
          <p:cNvPr id="94" name="Shape 94"/>
          <p:cNvSpPr>
            <a:spLocks noGrp="1"/>
          </p:cNvSpPr>
          <p:nvPr>
            <p:ph type="pic" sz="half" idx="14"/>
          </p:nvPr>
        </p:nvSpPr>
        <p:spPr>
          <a:xfrm>
            <a:off x="6502400" y="0"/>
            <a:ext cx="6502400" cy="4876800"/>
          </a:xfrm>
          <a:prstGeom prst="rect">
            <a:avLst/>
          </a:prstGeom>
        </p:spPr>
        <p:txBody>
          <a:bodyPr lIns="91439" tIns="45719" rIns="91439" bIns="45719" anchor="t">
            <a:noAutofit/>
          </a:bodyPr>
          <a:lstStyle/>
          <a:p>
            <a:endParaRPr/>
          </a:p>
        </p:txBody>
      </p:sp>
      <p:sp>
        <p:nvSpPr>
          <p:cNvPr id="95" name="Shape 95"/>
          <p:cNvSpPr>
            <a:spLocks noGrp="1"/>
          </p:cNvSpPr>
          <p:nvPr>
            <p:ph type="pic" idx="15"/>
          </p:nvPr>
        </p:nvSpPr>
        <p:spPr>
          <a:xfrm>
            <a:off x="0" y="0"/>
            <a:ext cx="6502400" cy="9753600"/>
          </a:xfrm>
          <a:prstGeom prst="rect">
            <a:avLst/>
          </a:prstGeom>
        </p:spPr>
        <p:txBody>
          <a:bodyPr lIns="91439" tIns="45719" rIns="91439" bIns="45719" anchor="t">
            <a:noAutofit/>
          </a:bodyPr>
          <a:lstStyle/>
          <a:p>
            <a:endParaRPr/>
          </a:p>
        </p:txBody>
      </p:sp>
      <p:sp>
        <p:nvSpPr>
          <p:cNvPr id="96" name="Shape 9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Shape 103"/>
          <p:cNvSpPr>
            <a:spLocks noGrp="1"/>
          </p:cNvSpPr>
          <p:nvPr>
            <p:ph type="body" sz="quarter" idx="1"/>
          </p:nvPr>
        </p:nvSpPr>
        <p:spPr>
          <a:xfrm>
            <a:off x="1270000" y="6362700"/>
            <a:ext cx="10464800" cy="520700"/>
          </a:xfrm>
          <a:prstGeom prst="rect">
            <a:avLst/>
          </a:prstGeom>
        </p:spPr>
        <p:txBody>
          <a:bodyPr/>
          <a:lstStyle>
            <a:lvl1pPr marL="0" indent="0" algn="ctr">
              <a:spcBef>
                <a:spcPts val="0"/>
              </a:spcBef>
              <a:buClrTx/>
              <a:buSzTx/>
              <a:buNone/>
              <a:defRPr sz="2400" cap="all" spc="384">
                <a:solidFill>
                  <a:srgbClr val="55D8FF"/>
                </a:solidFill>
              </a:defRPr>
            </a:lvl1pPr>
          </a:lstStyle>
          <a:p>
            <a:r>
              <a:t>–Johnny Appleseed</a:t>
            </a:r>
          </a:p>
        </p:txBody>
      </p:sp>
      <p:sp>
        <p:nvSpPr>
          <p:cNvPr id="104" name="Shape 104"/>
          <p:cNvSpPr>
            <a:spLocks noGrp="1"/>
          </p:cNvSpPr>
          <p:nvPr>
            <p:ph type="body" sz="quarter" idx="13"/>
          </p:nvPr>
        </p:nvSpPr>
        <p:spPr>
          <a:xfrm>
            <a:off x="1270000" y="4248150"/>
            <a:ext cx="10464800" cy="723900"/>
          </a:xfrm>
          <a:prstGeom prst="rect">
            <a:avLst/>
          </a:prstGeom>
        </p:spPr>
        <p:txBody>
          <a:bodyPr/>
          <a:lstStyle/>
          <a:p>
            <a:endParaRPr/>
          </a:p>
        </p:txBody>
      </p:sp>
      <p:sp>
        <p:nvSpPr>
          <p:cNvPr id="105" name="Shape 10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Shape 112"/>
          <p:cNvSpPr>
            <a:spLocks noGrp="1"/>
          </p:cNvSpPr>
          <p:nvPr>
            <p:ph type="body" sz="quarter" idx="1"/>
          </p:nvPr>
        </p:nvSpPr>
        <p:spPr>
          <a:xfrm>
            <a:off x="1270000" y="2959100"/>
            <a:ext cx="10464800" cy="520700"/>
          </a:xfrm>
          <a:prstGeom prst="rect">
            <a:avLst/>
          </a:prstGeom>
        </p:spPr>
        <p:txBody>
          <a:bodyPr anchor="t"/>
          <a:lstStyle>
            <a:lvl1pPr marL="0" indent="0" algn="ctr">
              <a:spcBef>
                <a:spcPts val="0"/>
              </a:spcBef>
              <a:buClrTx/>
              <a:buSzTx/>
              <a:buNone/>
              <a:defRPr sz="2400" cap="all" spc="384">
                <a:solidFill>
                  <a:srgbClr val="55D8FF"/>
                </a:solidFill>
              </a:defRPr>
            </a:lvl1pPr>
          </a:lstStyle>
          <a:p>
            <a:r>
              <a:t>–Johnny Appleseed</a:t>
            </a:r>
          </a:p>
        </p:txBody>
      </p:sp>
      <p:sp>
        <p:nvSpPr>
          <p:cNvPr id="113" name="Shape 113"/>
          <p:cNvSpPr>
            <a:spLocks noGrp="1"/>
          </p:cNvSpPr>
          <p:nvPr>
            <p:ph type="body" sz="quarter" idx="13"/>
          </p:nvPr>
        </p:nvSpPr>
        <p:spPr>
          <a:xfrm>
            <a:off x="1270000" y="1346200"/>
            <a:ext cx="10464800" cy="723900"/>
          </a:xfrm>
          <a:prstGeom prst="rect">
            <a:avLst/>
          </a:prstGeom>
        </p:spPr>
        <p:txBody>
          <a:bodyPr/>
          <a:lstStyle/>
          <a:p>
            <a:endParaRPr/>
          </a:p>
        </p:txBody>
      </p:sp>
      <p:sp>
        <p:nvSpPr>
          <p:cNvPr id="114" name="Shape 114"/>
          <p:cNvSpPr>
            <a:spLocks noGrp="1"/>
          </p:cNvSpPr>
          <p:nvPr>
            <p:ph type="pic" idx="14"/>
          </p:nvPr>
        </p:nvSpPr>
        <p:spPr>
          <a:xfrm>
            <a:off x="-19050" y="3613150"/>
            <a:ext cx="13004800" cy="6134100"/>
          </a:xfrm>
          <a:prstGeom prst="rect">
            <a:avLst/>
          </a:prstGeom>
        </p:spPr>
        <p:txBody>
          <a:bodyPr lIns="91439" tIns="45719" rIns="91439" bIns="45719" anchor="t">
            <a:noAutofit/>
          </a:bodyPr>
          <a:lstStyle/>
          <a:p>
            <a:endParaRPr/>
          </a:p>
        </p:txBody>
      </p:sp>
      <p:sp>
        <p:nvSpPr>
          <p:cNvPr id="115" name="Shape 11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Shape 12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23" name="Shape 1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0" name="Shape 13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37" name="Shape 137"/>
          <p:cNvSpPr>
            <a:spLocks noGrp="1"/>
          </p:cNvSpPr>
          <p:nvPr>
            <p:ph type="pic" idx="13"/>
          </p:nvPr>
        </p:nvSpPr>
        <p:spPr>
          <a:xfrm>
            <a:off x="-19050" y="3613150"/>
            <a:ext cx="13004800" cy="6134100"/>
          </a:xfrm>
          <a:prstGeom prst="rect">
            <a:avLst/>
          </a:prstGeom>
        </p:spPr>
        <p:txBody>
          <a:bodyPr lIns="91439" tIns="45719" rIns="91439" bIns="45719" anchor="t">
            <a:noAutofit/>
          </a:bodyPr>
          <a:lstStyle/>
          <a:p>
            <a:endParaRPr/>
          </a:p>
        </p:txBody>
      </p:sp>
      <p:sp>
        <p:nvSpPr>
          <p:cNvPr id="138" name="Shape 138"/>
          <p:cNvSpPr>
            <a:spLocks noGrp="1"/>
          </p:cNvSpPr>
          <p:nvPr>
            <p:ph type="body" sz="quarter" idx="1"/>
          </p:nvPr>
        </p:nvSpPr>
        <p:spPr>
          <a:xfrm>
            <a:off x="1270000" y="2959100"/>
            <a:ext cx="10464800" cy="520700"/>
          </a:xfrm>
          <a:prstGeom prst="rect">
            <a:avLst/>
          </a:prstGeom>
        </p:spPr>
        <p:txBody>
          <a:bodyPr anchor="t"/>
          <a:lstStyle>
            <a:lvl1pPr marL="0" indent="0" algn="ctr">
              <a:spcBef>
                <a:spcPts val="0"/>
              </a:spcBef>
              <a:buClrTx/>
              <a:buSzTx/>
              <a:buNone/>
              <a:defRPr sz="2400" cap="all" spc="300">
                <a:solidFill>
                  <a:srgbClr val="55D8FF"/>
                </a:solidFill>
              </a:defRPr>
            </a:lvl1pPr>
          </a:lstStyle>
          <a:p>
            <a:r>
              <a:t> </a:t>
            </a:r>
          </a:p>
        </p:txBody>
      </p:sp>
      <p:sp>
        <p:nvSpPr>
          <p:cNvPr id="139" name="Shape 139"/>
          <p:cNvSpPr>
            <a:spLocks noGrp="1"/>
          </p:cNvSpPr>
          <p:nvPr>
            <p:ph type="body" sz="quarter" idx="14"/>
          </p:nvPr>
        </p:nvSpPr>
        <p:spPr>
          <a:xfrm>
            <a:off x="1270000" y="1346200"/>
            <a:ext cx="10464800" cy="723900"/>
          </a:xfrm>
          <a:prstGeom prst="rect">
            <a:avLst/>
          </a:prstGeom>
        </p:spPr>
        <p:txBody>
          <a:bodyPr/>
          <a:lstStyle/>
          <a:p>
            <a:endParaRPr/>
          </a:p>
        </p:txBody>
      </p:sp>
      <p:sp>
        <p:nvSpPr>
          <p:cNvPr id="140" name="Shape 1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7" name="Shape 147"/>
          <p:cNvSpPr>
            <a:spLocks noGrp="1"/>
          </p:cNvSpPr>
          <p:nvPr>
            <p:ph type="pic" sz="half" idx="13"/>
          </p:nvPr>
        </p:nvSpPr>
        <p:spPr>
          <a:xfrm>
            <a:off x="6502400" y="4879052"/>
            <a:ext cx="6502400" cy="4876806"/>
          </a:xfrm>
          <a:prstGeom prst="rect">
            <a:avLst/>
          </a:prstGeom>
        </p:spPr>
        <p:txBody>
          <a:bodyPr lIns="91439" tIns="45719" rIns="91439" bIns="45719" anchor="t">
            <a:noAutofit/>
          </a:bodyPr>
          <a:lstStyle/>
          <a:p>
            <a:endParaRPr/>
          </a:p>
        </p:txBody>
      </p:sp>
      <p:sp>
        <p:nvSpPr>
          <p:cNvPr id="148" name="Shape 148"/>
          <p:cNvSpPr>
            <a:spLocks noGrp="1"/>
          </p:cNvSpPr>
          <p:nvPr>
            <p:ph type="pic" sz="half" idx="14"/>
          </p:nvPr>
        </p:nvSpPr>
        <p:spPr>
          <a:xfrm>
            <a:off x="6502400" y="0"/>
            <a:ext cx="6502400" cy="4876800"/>
          </a:xfrm>
          <a:prstGeom prst="rect">
            <a:avLst/>
          </a:prstGeom>
        </p:spPr>
        <p:txBody>
          <a:bodyPr lIns="91439" tIns="45719" rIns="91439" bIns="45719" anchor="t">
            <a:noAutofit/>
          </a:bodyPr>
          <a:lstStyle/>
          <a:p>
            <a:endParaRPr/>
          </a:p>
        </p:txBody>
      </p:sp>
      <p:sp>
        <p:nvSpPr>
          <p:cNvPr id="149" name="Shape 149"/>
          <p:cNvSpPr>
            <a:spLocks noGrp="1"/>
          </p:cNvSpPr>
          <p:nvPr>
            <p:ph type="pic" idx="15"/>
          </p:nvPr>
        </p:nvSpPr>
        <p:spPr>
          <a:xfrm>
            <a:off x="0" y="0"/>
            <a:ext cx="6502400" cy="9753600"/>
          </a:xfrm>
          <a:prstGeom prst="rect">
            <a:avLst/>
          </a:prstGeom>
        </p:spPr>
        <p:txBody>
          <a:bodyPr lIns="91439" tIns="45719" rIns="91439" bIns="45719" anchor="t">
            <a:noAutofit/>
          </a:bodyPr>
          <a:lstStyle/>
          <a:p>
            <a:endParaRPr/>
          </a:p>
        </p:txBody>
      </p:sp>
      <p:sp>
        <p:nvSpPr>
          <p:cNvPr id="150" name="Shape 1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7" name="Shape 157"/>
          <p:cNvSpPr>
            <a:spLocks noGrp="1"/>
          </p:cNvSpPr>
          <p:nvPr>
            <p:ph type="title"/>
          </p:nvPr>
        </p:nvSpPr>
        <p:spPr>
          <a:prstGeom prst="rect">
            <a:avLst/>
          </a:prstGeom>
        </p:spPr>
        <p:txBody>
          <a:bodyPr/>
          <a:lstStyle/>
          <a:p>
            <a:r>
              <a:t>Title Text</a:t>
            </a:r>
          </a:p>
        </p:txBody>
      </p:sp>
      <p:sp>
        <p:nvSpPr>
          <p:cNvPr id="158" name="Shape 15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9" name="Shape 159"/>
          <p:cNvSpPr>
            <a:spLocks noGrp="1"/>
          </p:cNvSpPr>
          <p:nvPr>
            <p:ph type="sldNum" sz="quarter" idx="2"/>
          </p:nvPr>
        </p:nvSpPr>
        <p:spPr>
          <a:xfrm>
            <a:off x="6311897" y="9258300"/>
            <a:ext cx="352045" cy="4191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60400" y="1003300"/>
            <a:ext cx="11684000" cy="1460500"/>
          </a:xfrm>
          <a:prstGeom prst="rect">
            <a:avLst/>
          </a:prstGeom>
        </p:spPr>
        <p:txBody>
          <a:bodyPr/>
          <a:lstStyle>
            <a:lvl1pPr>
              <a:defRPr sz="6200" spc="992"/>
            </a:lvl1pPr>
          </a:lstStyle>
          <a:p>
            <a:r>
              <a:t>Title Text</a:t>
            </a:r>
          </a:p>
        </p:txBody>
      </p:sp>
      <p:sp>
        <p:nvSpPr>
          <p:cNvPr id="22" name="Shape 22"/>
          <p:cNvSpPr>
            <a:spLocks noGrp="1"/>
          </p:cNvSpPr>
          <p:nvPr>
            <p:ph type="body" sz="quarter"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0">
              <a:spcBef>
                <a:spcPts val="0"/>
              </a:spcBef>
              <a:buClrTx/>
              <a:buSzTx/>
              <a:buNone/>
              <a:defRPr sz="2400" cap="all" spc="384">
                <a:latin typeface="Avenir Book"/>
                <a:ea typeface="Avenir Book"/>
                <a:cs typeface="Avenir Book"/>
                <a:sym typeface="Avenir Book"/>
              </a:defRPr>
            </a:lvl2pPr>
            <a:lvl3pPr marL="0" indent="0">
              <a:spcBef>
                <a:spcPts val="0"/>
              </a:spcBef>
              <a:buClrTx/>
              <a:buSzTx/>
              <a:buNone/>
              <a:defRPr sz="2400" cap="all" spc="384">
                <a:latin typeface="Avenir Book"/>
                <a:ea typeface="Avenir Book"/>
                <a:cs typeface="Avenir Book"/>
                <a:sym typeface="Avenir Book"/>
              </a:defRPr>
            </a:lvl3pPr>
            <a:lvl4pPr marL="0" indent="0">
              <a:spcBef>
                <a:spcPts val="0"/>
              </a:spcBef>
              <a:buClrTx/>
              <a:buSzTx/>
              <a:buNone/>
              <a:defRPr sz="2400" cap="all" spc="384">
                <a:latin typeface="Avenir Book"/>
                <a:ea typeface="Avenir Book"/>
                <a:cs typeface="Avenir Book"/>
                <a:sym typeface="Avenir Book"/>
              </a:defRPr>
            </a:lvl4pPr>
            <a:lvl5pPr marL="0" indent="0">
              <a:spcBef>
                <a:spcPts val="0"/>
              </a:spcBef>
              <a:buClrTx/>
              <a:buSzTx/>
              <a:buNone/>
              <a:defRPr sz="2400" cap="all" spc="384">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Shape 30"/>
          <p:cNvSpPr>
            <a:spLocks noGrp="1"/>
          </p:cNvSpPr>
          <p:nvPr>
            <p:ph type="pic" idx="13"/>
          </p:nvPr>
        </p:nvSpPr>
        <p:spPr>
          <a:xfrm>
            <a:off x="0" y="2717800"/>
            <a:ext cx="13004800" cy="7035800"/>
          </a:xfrm>
          <a:prstGeom prst="rect">
            <a:avLst/>
          </a:prstGeom>
        </p:spPr>
        <p:txBody>
          <a:bodyPr lIns="91439" tIns="45719" rIns="91439" bIns="45719" anchor="t">
            <a:noAutofit/>
          </a:bodyPr>
          <a:lstStyle/>
          <a:p>
            <a:endParaRPr/>
          </a:p>
        </p:txBody>
      </p:sp>
      <p:sp>
        <p:nvSpPr>
          <p:cNvPr id="31" name="Shape 31"/>
          <p:cNvSpPr>
            <a:spLocks noGrp="1"/>
          </p:cNvSpPr>
          <p:nvPr>
            <p:ph type="title"/>
          </p:nvPr>
        </p:nvSpPr>
        <p:spPr>
          <a:xfrm>
            <a:off x="660400" y="1003300"/>
            <a:ext cx="11684000" cy="1460500"/>
          </a:xfrm>
          <a:prstGeom prst="rect">
            <a:avLst/>
          </a:prstGeom>
        </p:spPr>
        <p:txBody>
          <a:bodyPr/>
          <a:lstStyle>
            <a:lvl1pPr>
              <a:defRPr sz="6200" spc="992"/>
            </a:lvl1pPr>
          </a:lstStyle>
          <a:p>
            <a:r>
              <a:t>Title Text</a:t>
            </a:r>
          </a:p>
        </p:txBody>
      </p:sp>
      <p:sp>
        <p:nvSpPr>
          <p:cNvPr id="32" name="Shape 32"/>
          <p:cNvSpPr>
            <a:spLocks noGrp="1"/>
          </p:cNvSpPr>
          <p:nvPr>
            <p:ph type="body" sz="quarter"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0">
              <a:spcBef>
                <a:spcPts val="0"/>
              </a:spcBef>
              <a:buClrTx/>
              <a:buSzTx/>
              <a:buNone/>
              <a:defRPr sz="2400" cap="all" spc="384">
                <a:latin typeface="Avenir Book"/>
                <a:ea typeface="Avenir Book"/>
                <a:cs typeface="Avenir Book"/>
                <a:sym typeface="Avenir Book"/>
              </a:defRPr>
            </a:lvl2pPr>
            <a:lvl3pPr marL="0" indent="0">
              <a:spcBef>
                <a:spcPts val="0"/>
              </a:spcBef>
              <a:buClrTx/>
              <a:buSzTx/>
              <a:buNone/>
              <a:defRPr sz="2400" cap="all" spc="384">
                <a:latin typeface="Avenir Book"/>
                <a:ea typeface="Avenir Book"/>
                <a:cs typeface="Avenir Book"/>
                <a:sym typeface="Avenir Book"/>
              </a:defRPr>
            </a:lvl3pPr>
            <a:lvl4pPr marL="0" indent="0">
              <a:spcBef>
                <a:spcPts val="0"/>
              </a:spcBef>
              <a:buClrTx/>
              <a:buSzTx/>
              <a:buNone/>
              <a:defRPr sz="2400" cap="all" spc="384">
                <a:latin typeface="Avenir Book"/>
                <a:ea typeface="Avenir Book"/>
                <a:cs typeface="Avenir Book"/>
                <a:sym typeface="Avenir Book"/>
              </a:defRPr>
            </a:lvl4pPr>
            <a:lvl5pPr marL="0" indent="0">
              <a:spcBef>
                <a:spcPts val="0"/>
              </a:spcBef>
              <a:buClrTx/>
              <a:buSzTx/>
              <a:buNone/>
              <a:defRPr sz="2400" cap="all" spc="384">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Shape 40"/>
          <p:cNvSpPr>
            <a:spLocks noGrp="1"/>
          </p:cNvSpPr>
          <p:nvPr>
            <p:ph type="title"/>
          </p:nvPr>
        </p:nvSpPr>
        <p:spPr>
          <a:xfrm>
            <a:off x="660400" y="3759200"/>
            <a:ext cx="11684000" cy="2222500"/>
          </a:xfrm>
          <a:prstGeom prst="rect">
            <a:avLst/>
          </a:prstGeom>
        </p:spPr>
        <p:txBody>
          <a:bodyPr anchor="ctr"/>
          <a:lstStyle>
            <a:lvl1pPr>
              <a:defRPr sz="6200" spc="992"/>
            </a:lvl1pPr>
          </a:lstStyle>
          <a:p>
            <a:r>
              <a:t>Title Text</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Shape 48"/>
          <p:cNvSpPr>
            <a:spLocks noGrp="1"/>
          </p:cNvSpPr>
          <p:nvPr>
            <p:ph type="pic" idx="13"/>
          </p:nvPr>
        </p:nvSpPr>
        <p:spPr>
          <a:xfrm>
            <a:off x="6496050" y="6350"/>
            <a:ext cx="6502400" cy="9753600"/>
          </a:xfrm>
          <a:prstGeom prst="rect">
            <a:avLst/>
          </a:prstGeom>
        </p:spPr>
        <p:txBody>
          <a:bodyPr lIns="91439" tIns="45719" rIns="91439" bIns="45719" anchor="t">
            <a:noAutofit/>
          </a:bodyPr>
          <a:lstStyle/>
          <a:p>
            <a:endParaRPr/>
          </a:p>
        </p:txBody>
      </p:sp>
      <p:sp>
        <p:nvSpPr>
          <p:cNvPr id="49" name="Shape 49"/>
          <p:cNvSpPr>
            <a:spLocks noGrp="1"/>
          </p:cNvSpPr>
          <p:nvPr>
            <p:ph type="title"/>
          </p:nvPr>
        </p:nvSpPr>
        <p:spPr>
          <a:xfrm>
            <a:off x="546100" y="4305300"/>
            <a:ext cx="5410200" cy="2984500"/>
          </a:xfrm>
          <a:prstGeom prst="rect">
            <a:avLst/>
          </a:prstGeom>
        </p:spPr>
        <p:txBody>
          <a:bodyPr/>
          <a:lstStyle/>
          <a:p>
            <a:r>
              <a:t>Title Text</a:t>
            </a:r>
          </a:p>
        </p:txBody>
      </p:sp>
      <p:sp>
        <p:nvSpPr>
          <p:cNvPr id="50" name="Shape 50"/>
          <p:cNvSpPr>
            <a:spLocks noGrp="1"/>
          </p:cNvSpPr>
          <p:nvPr>
            <p:ph type="body" sz="quarter" idx="1"/>
          </p:nvPr>
        </p:nvSpPr>
        <p:spPr>
          <a:xfrm>
            <a:off x="546100" y="3429000"/>
            <a:ext cx="5410200" cy="889000"/>
          </a:xfrm>
          <a:prstGeom prst="rect">
            <a:avLst/>
          </a:prstGeom>
        </p:spPr>
        <p:txBody>
          <a:bodyPr/>
          <a:lstStyle>
            <a:lvl1pPr marL="0" indent="0">
              <a:spcBef>
                <a:spcPts val="0"/>
              </a:spcBef>
              <a:buClrTx/>
              <a:buSzTx/>
              <a:buNone/>
              <a:defRPr sz="2400" cap="all" spc="384">
                <a:solidFill>
                  <a:srgbClr val="55D8FF"/>
                </a:solidFill>
                <a:latin typeface="Avenir Book"/>
                <a:ea typeface="Avenir Book"/>
                <a:cs typeface="Avenir Book"/>
                <a:sym typeface="Avenir Book"/>
              </a:defRPr>
            </a:lvl1pPr>
            <a:lvl2pPr marL="0" indent="0">
              <a:spcBef>
                <a:spcPts val="0"/>
              </a:spcBef>
              <a:buClrTx/>
              <a:buSzTx/>
              <a:buNone/>
              <a:defRPr sz="2400" cap="all" spc="384">
                <a:solidFill>
                  <a:srgbClr val="55D8FF"/>
                </a:solidFill>
                <a:latin typeface="Avenir Book"/>
                <a:ea typeface="Avenir Book"/>
                <a:cs typeface="Avenir Book"/>
                <a:sym typeface="Avenir Book"/>
              </a:defRPr>
            </a:lvl2pPr>
            <a:lvl3pPr marL="0" indent="0">
              <a:spcBef>
                <a:spcPts val="0"/>
              </a:spcBef>
              <a:buClrTx/>
              <a:buSzTx/>
              <a:buNone/>
              <a:defRPr sz="2400" cap="all" spc="384">
                <a:solidFill>
                  <a:srgbClr val="55D8FF"/>
                </a:solidFill>
                <a:latin typeface="Avenir Book"/>
                <a:ea typeface="Avenir Book"/>
                <a:cs typeface="Avenir Book"/>
                <a:sym typeface="Avenir Book"/>
              </a:defRPr>
            </a:lvl3pPr>
            <a:lvl4pPr marL="0" indent="0">
              <a:spcBef>
                <a:spcPts val="0"/>
              </a:spcBef>
              <a:buClrTx/>
              <a:buSzTx/>
              <a:buNone/>
              <a:defRPr sz="2400" cap="all" spc="384">
                <a:solidFill>
                  <a:srgbClr val="55D8FF"/>
                </a:solidFill>
                <a:latin typeface="Avenir Book"/>
                <a:ea typeface="Avenir Book"/>
                <a:cs typeface="Avenir Book"/>
                <a:sym typeface="Avenir Book"/>
              </a:defRPr>
            </a:lvl4pPr>
            <a:lvl5pPr marL="0" indent="0">
              <a:spcBef>
                <a:spcPts val="0"/>
              </a:spcBef>
              <a:buClrTx/>
              <a:buSzTx/>
              <a:buNone/>
              <a:defRPr sz="2400" cap="all" spc="384">
                <a:solidFill>
                  <a:srgbClr val="55D8FF"/>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hape 5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Shape 58"/>
          <p:cNvSpPr>
            <a:spLocks noGrp="1"/>
          </p:cNvSpPr>
          <p:nvPr>
            <p:ph type="title"/>
          </p:nvPr>
        </p:nvSpPr>
        <p:spPr>
          <a:prstGeom prst="rect">
            <a:avLst/>
          </a:prstGeom>
        </p:spPr>
        <p:txBody>
          <a:bodyPr/>
          <a:lstStyle/>
          <a:p>
            <a:r>
              <a:t>Title Text</a:t>
            </a:r>
          </a:p>
        </p:txBody>
      </p:sp>
      <p:sp>
        <p:nvSpPr>
          <p:cNvPr id="59" name="Shape 5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Shape 75"/>
          <p:cNvSpPr>
            <a:spLocks noGrp="1"/>
          </p:cNvSpPr>
          <p:nvPr>
            <p:ph type="pic" idx="13"/>
          </p:nvPr>
        </p:nvSpPr>
        <p:spPr>
          <a:xfrm>
            <a:off x="6502400" y="0"/>
            <a:ext cx="6502400" cy="9753600"/>
          </a:xfrm>
          <a:prstGeom prst="rect">
            <a:avLst/>
          </a:prstGeom>
        </p:spPr>
        <p:txBody>
          <a:bodyPr lIns="91439" tIns="45719" rIns="91439" bIns="45719" anchor="t">
            <a:noAutofit/>
          </a:bodyPr>
          <a:lstStyle/>
          <a:p>
            <a:endParaRPr/>
          </a:p>
        </p:txBody>
      </p:sp>
      <p:sp>
        <p:nvSpPr>
          <p:cNvPr id="76" name="Shape 76"/>
          <p:cNvSpPr>
            <a:spLocks noGrp="1"/>
          </p:cNvSpPr>
          <p:nvPr>
            <p:ph type="title"/>
          </p:nvPr>
        </p:nvSpPr>
        <p:spPr>
          <a:xfrm>
            <a:off x="660400" y="609600"/>
            <a:ext cx="5080000" cy="1854200"/>
          </a:xfrm>
          <a:prstGeom prst="rect">
            <a:avLst/>
          </a:prstGeom>
        </p:spPr>
        <p:txBody>
          <a:bodyPr/>
          <a:lstStyle/>
          <a:p>
            <a:r>
              <a:t>Title Text</a:t>
            </a:r>
          </a:p>
        </p:txBody>
      </p:sp>
      <p:sp>
        <p:nvSpPr>
          <p:cNvPr id="77" name="Shape 77"/>
          <p:cNvSpPr>
            <a:spLocks noGrp="1"/>
          </p:cNvSpPr>
          <p:nvPr>
            <p:ph type="body" sz="half" idx="1"/>
          </p:nvPr>
        </p:nvSpPr>
        <p:spPr>
          <a:xfrm>
            <a:off x="660400" y="2819400"/>
            <a:ext cx="5080000" cy="6057900"/>
          </a:xfrm>
          <a:prstGeom prst="rect">
            <a:avLst/>
          </a:prstGeom>
        </p:spPr>
        <p:txBody>
          <a:bodyPr/>
          <a:lstStyle>
            <a:lvl1pPr marL="393700" indent="-393700">
              <a:spcBef>
                <a:spcPts val="3200"/>
              </a:spcBef>
              <a:defRPr sz="3000"/>
            </a:lvl1pPr>
            <a:lvl2pPr marL="787400" indent="-393700">
              <a:spcBef>
                <a:spcPts val="3200"/>
              </a:spcBef>
              <a:defRPr sz="3000"/>
            </a:lvl2pPr>
            <a:lvl3pPr marL="1181100" indent="-393700">
              <a:spcBef>
                <a:spcPts val="3200"/>
              </a:spcBef>
              <a:defRPr sz="3000"/>
            </a:lvl3pPr>
            <a:lvl4pPr marL="1574800" indent="-393700">
              <a:spcBef>
                <a:spcPts val="3200"/>
              </a:spcBef>
              <a:defRPr sz="3000"/>
            </a:lvl4pPr>
            <a:lvl5pPr marL="1968500" indent="-393700">
              <a:spcBef>
                <a:spcPts val="3200"/>
              </a:spcBef>
              <a:defRPr sz="30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Shape 85"/>
          <p:cNvSpPr>
            <a:spLocks noGrp="1"/>
          </p:cNvSpPr>
          <p:nvPr>
            <p:ph type="body" idx="1"/>
          </p:nvPr>
        </p:nvSpPr>
        <p:spPr>
          <a:xfrm>
            <a:off x="660400" y="1511300"/>
            <a:ext cx="11684000" cy="6718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0400" y="609600"/>
            <a:ext cx="11684000" cy="1422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Title Text</a:t>
            </a:r>
          </a:p>
        </p:txBody>
      </p:sp>
      <p:sp>
        <p:nvSpPr>
          <p:cNvPr id="3" name="Shape 3"/>
          <p:cNvSpPr>
            <a:spLocks noGrp="1"/>
          </p:cNvSpPr>
          <p:nvPr>
            <p:ph type="body" idx="1"/>
          </p:nvPr>
        </p:nvSpPr>
        <p:spPr>
          <a:xfrm>
            <a:off x="660400" y="2019300"/>
            <a:ext cx="11684000" cy="6718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897" y="9258300"/>
            <a:ext cx="352045" cy="419100"/>
          </a:xfrm>
          <a:prstGeom prst="rect">
            <a:avLst/>
          </a:prstGeom>
          <a:ln w="12700">
            <a:miter lim="400000"/>
          </a:ln>
        </p:spPr>
        <p:txBody>
          <a:bodyPr wrap="none" lIns="50800" tIns="50800" rIns="50800" bIns="50800">
            <a:spAutoFit/>
          </a:bodyPr>
          <a:lstStyle>
            <a:lvl1pPr>
              <a:defRPr sz="1800">
                <a:solidFill>
                  <a:srgbClr val="FFFFFF"/>
                </a:solidFill>
                <a:latin typeface="Avenir Light"/>
                <a:ea typeface="Avenir Light"/>
                <a:cs typeface="Avenir Light"/>
                <a:sym typeface="Avenir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Avenir Light"/>
          <a:ea typeface="Avenir Light"/>
          <a:cs typeface="Avenir Light"/>
          <a:sym typeface="Avenir Light"/>
        </a:defRPr>
      </a:lvl1pPr>
      <a:lvl2pPr marL="0" marR="0" indent="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Avenir Light"/>
          <a:ea typeface="Avenir Light"/>
          <a:cs typeface="Avenir Light"/>
          <a:sym typeface="Avenir Light"/>
        </a:defRPr>
      </a:lvl2pPr>
      <a:lvl3pPr marL="0" marR="0" indent="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Avenir Light"/>
          <a:ea typeface="Avenir Light"/>
          <a:cs typeface="Avenir Light"/>
          <a:sym typeface="Avenir Light"/>
        </a:defRPr>
      </a:lvl3pPr>
      <a:lvl4pPr marL="0" marR="0" indent="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Avenir Light"/>
          <a:ea typeface="Avenir Light"/>
          <a:cs typeface="Avenir Light"/>
          <a:sym typeface="Avenir Light"/>
        </a:defRPr>
      </a:lvl4pPr>
      <a:lvl5pPr marL="0" marR="0" indent="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Avenir Light"/>
          <a:ea typeface="Avenir Light"/>
          <a:cs typeface="Avenir Light"/>
          <a:sym typeface="Avenir Light"/>
        </a:defRPr>
      </a:lvl5pPr>
      <a:lvl6pPr marL="0" marR="0" indent="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Avenir Light"/>
          <a:ea typeface="Avenir Light"/>
          <a:cs typeface="Avenir Light"/>
          <a:sym typeface="Avenir Light"/>
        </a:defRPr>
      </a:lvl6pPr>
      <a:lvl7pPr marL="0" marR="0" indent="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Avenir Light"/>
          <a:ea typeface="Avenir Light"/>
          <a:cs typeface="Avenir Light"/>
          <a:sym typeface="Avenir Light"/>
        </a:defRPr>
      </a:lvl7pPr>
      <a:lvl8pPr marL="0" marR="0" indent="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Avenir Light"/>
          <a:ea typeface="Avenir Light"/>
          <a:cs typeface="Avenir Light"/>
          <a:sym typeface="Avenir Light"/>
        </a:defRPr>
      </a:lvl8pPr>
      <a:lvl9pPr marL="0" marR="0" indent="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Avenir Light"/>
          <a:ea typeface="Avenir Light"/>
          <a:cs typeface="Avenir Light"/>
          <a:sym typeface="Avenir Light"/>
        </a:defRPr>
      </a:lvl9pPr>
    </p:titleStyle>
    <p:bodyStyle>
      <a:lvl1pPr marL="4699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Avenir Light"/>
          <a:ea typeface="Avenir Light"/>
          <a:cs typeface="Avenir Light"/>
          <a:sym typeface="Avenir Light"/>
        </a:defRPr>
      </a:lvl1pPr>
      <a:lvl2pPr marL="9398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Avenir Light"/>
          <a:ea typeface="Avenir Light"/>
          <a:cs typeface="Avenir Light"/>
          <a:sym typeface="Avenir Light"/>
        </a:defRPr>
      </a:lvl2pPr>
      <a:lvl3pPr marL="14097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Avenir Light"/>
          <a:ea typeface="Avenir Light"/>
          <a:cs typeface="Avenir Light"/>
          <a:sym typeface="Avenir Light"/>
        </a:defRPr>
      </a:lvl3pPr>
      <a:lvl4pPr marL="18796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Avenir Light"/>
          <a:ea typeface="Avenir Light"/>
          <a:cs typeface="Avenir Light"/>
          <a:sym typeface="Avenir Light"/>
        </a:defRPr>
      </a:lvl4pPr>
      <a:lvl5pPr marL="23495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Avenir Light"/>
          <a:ea typeface="Avenir Light"/>
          <a:cs typeface="Avenir Light"/>
          <a:sym typeface="Avenir Light"/>
        </a:defRPr>
      </a:lvl5pPr>
      <a:lvl6pPr marL="28194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Avenir Light"/>
          <a:ea typeface="Avenir Light"/>
          <a:cs typeface="Avenir Light"/>
          <a:sym typeface="Avenir Light"/>
        </a:defRPr>
      </a:lvl6pPr>
      <a:lvl7pPr marL="32893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Avenir Light"/>
          <a:ea typeface="Avenir Light"/>
          <a:cs typeface="Avenir Light"/>
          <a:sym typeface="Avenir Light"/>
        </a:defRPr>
      </a:lvl7pPr>
      <a:lvl8pPr marL="37592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Avenir Light"/>
          <a:ea typeface="Avenir Light"/>
          <a:cs typeface="Avenir Light"/>
          <a:sym typeface="Avenir Light"/>
        </a:defRPr>
      </a:lvl8pPr>
      <a:lvl9pPr marL="42291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Avenir Light"/>
          <a:ea typeface="Avenir Light"/>
          <a:cs typeface="Avenir Light"/>
          <a:sym typeface="Avenir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16.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143917994_2881x1992.jpeg"/>
          <p:cNvPicPr>
            <a:picLocks noGrp="1" noChangeAspect="1"/>
          </p:cNvPicPr>
          <p:nvPr>
            <p:ph type="pic" idx="13"/>
          </p:nvPr>
        </p:nvPicPr>
        <p:blipFill>
          <a:blip r:embed="rId2">
            <a:extLst/>
          </a:blip>
          <a:srcRect l="4190" t="258" r="4102" b="269"/>
          <a:stretch>
            <a:fillRect/>
          </a:stretch>
        </p:blipFill>
        <p:spPr>
          <a:xfrm>
            <a:off x="-50801" y="0"/>
            <a:ext cx="13004802" cy="9753600"/>
          </a:xfrm>
          <a:prstGeom prst="rect">
            <a:avLst/>
          </a:prstGeom>
        </p:spPr>
      </p:pic>
      <p:sp>
        <p:nvSpPr>
          <p:cNvPr id="169" name="Shape 169"/>
          <p:cNvSpPr>
            <a:spLocks noGrp="1"/>
          </p:cNvSpPr>
          <p:nvPr>
            <p:ph type="title"/>
          </p:nvPr>
        </p:nvSpPr>
        <p:spPr>
          <a:xfrm>
            <a:off x="660400" y="1442591"/>
            <a:ext cx="11684000" cy="91885"/>
          </a:xfrm>
          <a:prstGeom prst="rect">
            <a:avLst/>
          </a:prstGeom>
        </p:spPr>
        <p:txBody>
          <a:bodyPr>
            <a:normAutofit fontScale="90000"/>
          </a:bodyPr>
          <a:lstStyle>
            <a:lvl1pPr>
              <a:defRPr spc="900"/>
            </a:lvl1pPr>
          </a:lstStyle>
          <a:p>
            <a:r>
              <a:rPr dirty="0"/>
              <a:t>CFUW in the world</a:t>
            </a:r>
          </a:p>
        </p:txBody>
      </p:sp>
      <p:sp>
        <p:nvSpPr>
          <p:cNvPr id="170" name="Shape 170"/>
          <p:cNvSpPr>
            <a:spLocks noGrp="1"/>
          </p:cNvSpPr>
          <p:nvPr>
            <p:ph type="body" sz="quarter" idx="1"/>
          </p:nvPr>
        </p:nvSpPr>
        <p:spPr>
          <a:xfrm>
            <a:off x="203200" y="2425700"/>
            <a:ext cx="11684000" cy="1940621"/>
          </a:xfrm>
          <a:prstGeom prst="rect">
            <a:avLst/>
          </a:prstGeom>
        </p:spPr>
        <p:txBody>
          <a:bodyPr>
            <a:normAutofit lnSpcReduction="10000"/>
          </a:bodyPr>
          <a:lstStyle/>
          <a:p>
            <a:pPr defTabSz="266336">
              <a:defRPr sz="3104" spc="413">
                <a:latin typeface="Avenir Heavy"/>
                <a:ea typeface="Avenir Heavy"/>
                <a:cs typeface="Avenir Heavy"/>
                <a:sym typeface="Avenir Heavy"/>
              </a:defRPr>
            </a:pPr>
            <a:r>
              <a:t>UNCSW60</a:t>
            </a:r>
            <a:endParaRPr spc="497"/>
          </a:p>
          <a:p>
            <a:pPr defTabSz="266336">
              <a:defRPr sz="3104" spc="423">
                <a:latin typeface="Avenir Heavy"/>
                <a:ea typeface="Avenir Heavy"/>
                <a:cs typeface="Avenir Heavy"/>
                <a:sym typeface="Avenir Heavy"/>
              </a:defRPr>
            </a:pPr>
            <a:r>
              <a:t>Presented by</a:t>
            </a:r>
            <a:endParaRPr spc="498"/>
          </a:p>
          <a:p>
            <a:pPr defTabSz="266336">
              <a:defRPr sz="3104" spc="423">
                <a:latin typeface="Avenir Heavy"/>
                <a:ea typeface="Avenir Heavy"/>
                <a:cs typeface="Avenir Heavy"/>
                <a:sym typeface="Avenir Heavy"/>
              </a:defRPr>
            </a:pPr>
            <a:r>
              <a:t>Cheryl Hayles, VP International Relations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p:cNvSpPr>
          <p:nvPr>
            <p:ph type="body" idx="1"/>
          </p:nvPr>
        </p:nvSpPr>
        <p:spPr>
          <a:prstGeom prst="rect">
            <a:avLst/>
          </a:prstGeom>
        </p:spPr>
        <p:txBody>
          <a:bodyPr/>
          <a:lstStyle>
            <a:lvl1pPr marL="0" indent="0" defTabSz="566673">
              <a:spcBef>
                <a:spcPts val="4000"/>
              </a:spcBef>
              <a:buSzTx/>
              <a:buNone/>
              <a:defRPr sz="3400"/>
            </a:lvl1pPr>
          </a:lstStyle>
          <a:p>
            <a:r>
              <a:t>CFUW has ECOSOC status and therefore has the privilege to take 20 delegates to the United Nations Commission on the Status of Women annually.  This is an uncommon journey for the brave, courageous, action oriented advocate.  One must travel with an extra pair of ears to listen, an additional heart to replace the one that will be broken when you hear some of the stories and a buddy to help you dream the nobel dream that you must pursue when you return home.</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image2.png"/>
          <p:cNvPicPr>
            <a:picLocks noChangeAspect="1"/>
          </p:cNvPicPr>
          <p:nvPr/>
        </p:nvPicPr>
        <p:blipFill>
          <a:blip r:embed="rId2">
            <a:extLst/>
          </a:blip>
          <a:stretch>
            <a:fillRect/>
          </a:stretch>
        </p:blipFill>
        <p:spPr>
          <a:xfrm>
            <a:off x="0" y="13718"/>
            <a:ext cx="13004800" cy="9713464"/>
          </a:xfrm>
          <a:prstGeom prst="rect">
            <a:avLst/>
          </a:prstGeom>
          <a:ln w="12700">
            <a:miter lim="400000"/>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age3.jpeg"/>
          <p:cNvPicPr>
            <a:picLocks noChangeAspect="1"/>
          </p:cNvPicPr>
          <p:nvPr/>
        </p:nvPicPr>
        <p:blipFill>
          <a:blip r:embed="rId2">
            <a:extLst/>
          </a:blip>
          <a:stretch>
            <a:fillRect/>
          </a:stretch>
        </p:blipFill>
        <p:spPr>
          <a:xfrm>
            <a:off x="1064307" y="815011"/>
            <a:ext cx="10876189" cy="8123578"/>
          </a:xfrm>
          <a:prstGeom prst="rect">
            <a:avLst/>
          </a:prstGeom>
          <a:ln w="12700">
            <a:miter lim="400000"/>
          </a:ln>
          <a:effectLst>
            <a:outerShdw blurRad="190500" dist="8455" dir="5400000" rotWithShape="0">
              <a:srgbClr val="000000"/>
            </a:outerShdw>
          </a:effec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image3.png"/>
          <p:cNvPicPr>
            <a:picLocks noChangeAspect="1"/>
          </p:cNvPicPr>
          <p:nvPr/>
        </p:nvPicPr>
        <p:blipFill>
          <a:blip r:embed="rId2">
            <a:extLst/>
          </a:blip>
          <a:stretch>
            <a:fillRect/>
          </a:stretch>
        </p:blipFill>
        <p:spPr>
          <a:xfrm>
            <a:off x="1625600" y="-6350"/>
            <a:ext cx="9753600" cy="9753600"/>
          </a:xfrm>
          <a:prstGeom prst="rect">
            <a:avLst/>
          </a:prstGeom>
          <a:ln w="12700">
            <a:miter lim="400000"/>
          </a:ln>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image4.png"/>
          <p:cNvPicPr>
            <a:picLocks noChangeAspect="1"/>
          </p:cNvPicPr>
          <p:nvPr/>
        </p:nvPicPr>
        <p:blipFill>
          <a:blip r:embed="rId2">
            <a:extLst/>
          </a:blip>
          <a:stretch>
            <a:fillRect/>
          </a:stretch>
        </p:blipFill>
        <p:spPr>
          <a:xfrm>
            <a:off x="2859851" y="-6350"/>
            <a:ext cx="7285098" cy="9753600"/>
          </a:xfrm>
          <a:prstGeom prst="rect">
            <a:avLst/>
          </a:prstGeom>
          <a:ln w="12700">
            <a:miter lim="400000"/>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image5.png"/>
          <p:cNvPicPr>
            <a:picLocks noChangeAspect="1"/>
          </p:cNvPicPr>
          <p:nvPr/>
        </p:nvPicPr>
        <p:blipFill>
          <a:blip r:embed="rId2">
            <a:extLst/>
          </a:blip>
          <a:stretch>
            <a:fillRect/>
          </a:stretch>
        </p:blipFill>
        <p:spPr>
          <a:xfrm>
            <a:off x="1625600" y="-6350"/>
            <a:ext cx="9753600" cy="9753600"/>
          </a:xfrm>
          <a:prstGeom prst="rect">
            <a:avLst/>
          </a:prstGeom>
          <a:ln w="12700">
            <a:miter lim="400000"/>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title"/>
          </p:nvPr>
        </p:nvSpPr>
        <p:spPr>
          <a:prstGeom prst="rect">
            <a:avLst/>
          </a:prstGeom>
        </p:spPr>
        <p:txBody>
          <a:bodyPr/>
          <a:lstStyle>
            <a:lvl1pPr defTabSz="379729">
              <a:defRPr sz="4000" spc="600"/>
            </a:lvl1pPr>
          </a:lstStyle>
          <a:p>
            <a:r>
              <a:t>Meeting with Giles Norman at the permanent mission of canada to the un</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age4.jpeg"/>
          <p:cNvPicPr>
            <a:picLocks noChangeAspect="1"/>
          </p:cNvPicPr>
          <p:nvPr/>
        </p:nvPicPr>
        <p:blipFill>
          <a:blip r:embed="rId2">
            <a:extLst/>
          </a:blip>
          <a:stretch>
            <a:fillRect/>
          </a:stretch>
        </p:blipFill>
        <p:spPr>
          <a:xfrm>
            <a:off x="0" y="13718"/>
            <a:ext cx="13004800" cy="9713464"/>
          </a:xfrm>
          <a:prstGeom prst="rect">
            <a:avLst/>
          </a:prstGeom>
          <a:ln w="12700">
            <a:miter lim="400000"/>
          </a:ln>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body" sz="quarter" idx="1"/>
          </p:nvPr>
        </p:nvSpPr>
        <p:spPr>
          <a:xfrm>
            <a:off x="1270000" y="6724650"/>
            <a:ext cx="10464800" cy="939801"/>
          </a:xfrm>
          <a:prstGeom prst="rect">
            <a:avLst/>
          </a:prstGeom>
        </p:spPr>
        <p:txBody>
          <a:bodyPr/>
          <a:lstStyle/>
          <a:p>
            <a:pPr>
              <a:defRPr spc="300"/>
            </a:pPr>
            <a:r>
              <a:t>ALEXANDER PANCETTA -The Canadian Press</a:t>
            </a:r>
          </a:p>
          <a:p>
            <a:pPr>
              <a:defRPr spc="300"/>
            </a:pPr>
            <a:r>
              <a:t>Thurs., March 17, 2016</a:t>
            </a:r>
          </a:p>
        </p:txBody>
      </p:sp>
      <p:sp>
        <p:nvSpPr>
          <p:cNvPr id="224" name="Shape 224"/>
          <p:cNvSpPr>
            <a:spLocks noGrp="1"/>
          </p:cNvSpPr>
          <p:nvPr>
            <p:ph type="body" idx="13"/>
          </p:nvPr>
        </p:nvSpPr>
        <p:spPr>
          <a:xfrm>
            <a:off x="1270000" y="2692398"/>
            <a:ext cx="10464800" cy="3835406"/>
          </a:xfrm>
          <a:prstGeom prst="rect">
            <a:avLst/>
          </a:prstGeom>
          <a:extLst>
            <a:ext uri="{C572A759-6A51-4108-AA02-DFA0A04FC94B}">
              <ma14:wrappingTextBoxFlag xmlns="" xmlns:ma14="http://schemas.microsoft.com/office/mac/drawingml/2011/main" val="1"/>
            </a:ext>
          </a:extLst>
        </p:spPr>
        <p:txBody>
          <a:bodyPr/>
          <a:lstStyle/>
          <a:p>
            <a:pPr marL="0" indent="0" algn="ctr">
              <a:spcBef>
                <a:spcPts val="0"/>
              </a:spcBef>
              <a:buSzTx/>
              <a:buNone/>
            </a:pPr>
            <a:r>
              <a:t>“NEW YORK—Justin Trudeau told a United Nations conference that he foresees a generational shift, as more parents raise their kids to embrace the term as an endorsement of basic equality.</a:t>
            </a:r>
          </a:p>
          <a:p>
            <a:pPr marL="0" indent="0" algn="ctr">
              <a:spcBef>
                <a:spcPts val="0"/>
              </a:spcBef>
              <a:buSzTx/>
              <a:buNone/>
            </a:pPr>
            <a:r>
              <a:t>“I’m going to keep saying, loud and clearly, that I am a feminist.” </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image6.png"/>
          <p:cNvPicPr>
            <a:picLocks noChangeAspect="1"/>
          </p:cNvPicPr>
          <p:nvPr/>
        </p:nvPicPr>
        <p:blipFill>
          <a:blip r:embed="rId2">
            <a:extLst/>
          </a:blip>
          <a:stretch>
            <a:fillRect/>
          </a:stretch>
        </p:blipFill>
        <p:spPr>
          <a:xfrm>
            <a:off x="0" y="13718"/>
            <a:ext cx="13004800" cy="9713464"/>
          </a:xfrm>
          <a:prstGeom prst="rect">
            <a:avLst/>
          </a:prstGeom>
          <a:ln w="12700">
            <a:miter lim="400000"/>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title"/>
          </p:nvPr>
        </p:nvSpPr>
        <p:spPr>
          <a:xfrm>
            <a:off x="660400" y="2765522"/>
            <a:ext cx="11684000" cy="3216186"/>
          </a:xfrm>
          <a:prstGeom prst="rect">
            <a:avLst/>
          </a:prstGeom>
        </p:spPr>
        <p:txBody>
          <a:bodyPr/>
          <a:lstStyle/>
          <a:p>
            <a:pPr defTabSz="338835">
              <a:defRPr sz="3500" spc="500"/>
            </a:pPr>
            <a:r>
              <a:t>“When you realize there is nothing lacking, the whole world belongs to you”.</a:t>
            </a:r>
            <a:endParaRPr spc="575"/>
          </a:p>
          <a:p>
            <a:pPr defTabSz="338835">
              <a:defRPr sz="3500" spc="575"/>
            </a:pPr>
            <a:endParaRPr spc="575"/>
          </a:p>
          <a:p>
            <a:pPr lvl="8" indent="1060702" defTabSz="338835">
              <a:defRPr sz="3500" spc="500"/>
            </a:pPr>
            <a:r>
              <a:t>Taoist proverb</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p:cNvSpPr>
          <p:nvPr>
            <p:ph type="title"/>
          </p:nvPr>
        </p:nvSpPr>
        <p:spPr>
          <a:prstGeom prst="rect">
            <a:avLst/>
          </a:prstGeom>
        </p:spPr>
        <p:txBody>
          <a:bodyPr/>
          <a:lstStyle>
            <a:lvl1pPr defTabSz="461518">
              <a:defRPr sz="3500" spc="500"/>
            </a:lvl1pPr>
          </a:lstStyle>
          <a:p>
            <a:r>
              <a:t>Canada elected to United Nations Commission on the Status of Women</a:t>
            </a:r>
          </a:p>
        </p:txBody>
      </p:sp>
      <p:sp>
        <p:nvSpPr>
          <p:cNvPr id="229" name="Shape 229"/>
          <p:cNvSpPr>
            <a:spLocks noGrp="1"/>
          </p:cNvSpPr>
          <p:nvPr>
            <p:ph type="body" idx="1"/>
          </p:nvPr>
        </p:nvSpPr>
        <p:spPr>
          <a:prstGeom prst="rect">
            <a:avLst/>
          </a:prstGeom>
        </p:spPr>
        <p:txBody>
          <a:bodyPr/>
          <a:lstStyle/>
          <a:p>
            <a:pPr marL="0" indent="0" defTabSz="379729">
              <a:spcBef>
                <a:spcPts val="2700"/>
              </a:spcBef>
              <a:buSzTx/>
              <a:buNone/>
              <a:defRPr sz="2300"/>
            </a:pPr>
            <a:endParaRPr/>
          </a:p>
          <a:p>
            <a:pPr marL="0" indent="0" defTabSz="379729">
              <a:spcBef>
                <a:spcPts val="2700"/>
              </a:spcBef>
              <a:buSzTx/>
              <a:buNone/>
              <a:defRPr sz="2300"/>
            </a:pPr>
            <a:r>
              <a:t>A seat on the Commission gives Canada a stronger voice in advancing the rights of women and girls</a:t>
            </a:r>
          </a:p>
          <a:p>
            <a:pPr marL="0" indent="0" defTabSz="379729">
              <a:spcBef>
                <a:spcPts val="2700"/>
              </a:spcBef>
              <a:buSzTx/>
              <a:buNone/>
              <a:defRPr sz="2300"/>
            </a:pPr>
            <a:r>
              <a:t>April 7, 2016 – Ottawa, ON – Status of Women Canada</a:t>
            </a:r>
          </a:p>
          <a:p>
            <a:pPr marL="0" indent="0" defTabSz="379729">
              <a:spcBef>
                <a:spcPts val="2700"/>
              </a:spcBef>
              <a:buSzTx/>
              <a:buNone/>
              <a:defRPr sz="2300"/>
            </a:pPr>
            <a:r>
              <a:t>Canada has been elected to be part of the governing body that sets priorities for the United Nations Commission on the Status of Women (UNCSW). By gaining a seat, Canada will be at the table to shape the Commission’s work to advance the rights of women and girls around the world.</a:t>
            </a:r>
          </a:p>
          <a:p>
            <a:pPr marL="0" indent="0" defTabSz="379729">
              <a:spcBef>
                <a:spcPts val="2700"/>
              </a:spcBef>
              <a:buSzTx/>
              <a:buNone/>
              <a:defRPr sz="2300"/>
            </a:pPr>
            <a:r>
              <a:t>Source: News Release, Government of Canada</a:t>
            </a:r>
          </a:p>
        </p:txBody>
      </p:sp>
      <p:pic>
        <p:nvPicPr>
          <p:cNvPr id="230" name="image9.png"/>
          <p:cNvPicPr>
            <a:picLocks noChangeAspect="1"/>
          </p:cNvPicPr>
          <p:nvPr/>
        </p:nvPicPr>
        <p:blipFill>
          <a:blip r:embed="rId2">
            <a:extLst/>
          </a:blip>
          <a:stretch>
            <a:fillRect/>
          </a:stretch>
        </p:blipFill>
        <p:spPr>
          <a:xfrm>
            <a:off x="9581901" y="7673216"/>
            <a:ext cx="2578597" cy="2578599"/>
          </a:xfrm>
          <a:prstGeom prst="rect">
            <a:avLst/>
          </a:prstGeom>
          <a:ln w="12700">
            <a:miter lim="400000"/>
          </a:ln>
        </p:spPr>
      </p:pic>
      <p:pic>
        <p:nvPicPr>
          <p:cNvPr id="231" name="image10.png"/>
          <p:cNvPicPr>
            <a:picLocks noChangeAspect="1"/>
          </p:cNvPicPr>
          <p:nvPr/>
        </p:nvPicPr>
        <p:blipFill>
          <a:blip r:embed="rId3">
            <a:extLst/>
          </a:blip>
          <a:stretch>
            <a:fillRect/>
          </a:stretch>
        </p:blipFill>
        <p:spPr>
          <a:xfrm>
            <a:off x="7184655" y="8171429"/>
            <a:ext cx="2380696" cy="1582172"/>
          </a:xfrm>
          <a:prstGeom prst="rect">
            <a:avLst/>
          </a:prstGeom>
          <a:ln w="12700">
            <a:miter lim="400000"/>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image7.png"/>
          <p:cNvPicPr>
            <a:picLocks noChangeAspect="1"/>
          </p:cNvPicPr>
          <p:nvPr/>
        </p:nvPicPr>
        <p:blipFill>
          <a:blip r:embed="rId2">
            <a:extLst/>
          </a:blip>
          <a:stretch>
            <a:fillRect/>
          </a:stretch>
        </p:blipFill>
        <p:spPr>
          <a:xfrm>
            <a:off x="2859851" y="-6350"/>
            <a:ext cx="7285098" cy="9753600"/>
          </a:xfrm>
          <a:prstGeom prst="rect">
            <a:avLst/>
          </a:prstGeom>
          <a:ln w="12700">
            <a:miter lim="400000"/>
          </a:ln>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image8.png"/>
          <p:cNvPicPr>
            <a:picLocks noChangeAspect="1"/>
          </p:cNvPicPr>
          <p:nvPr/>
        </p:nvPicPr>
        <p:blipFill>
          <a:blip r:embed="rId2">
            <a:extLst/>
          </a:blip>
          <a:stretch>
            <a:fillRect/>
          </a:stretch>
        </p:blipFill>
        <p:spPr>
          <a:xfrm>
            <a:off x="0" y="13718"/>
            <a:ext cx="13004800" cy="9713464"/>
          </a:xfrm>
          <a:prstGeom prst="rect">
            <a:avLst/>
          </a:prstGeom>
          <a:ln w="12700">
            <a:miter lim="400000"/>
          </a:ln>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image9.png"/>
          <p:cNvPicPr>
            <a:picLocks noChangeAspect="1"/>
          </p:cNvPicPr>
          <p:nvPr/>
        </p:nvPicPr>
        <p:blipFill>
          <a:blip r:embed="rId2">
            <a:extLst/>
          </a:blip>
          <a:stretch>
            <a:fillRect/>
          </a:stretch>
        </p:blipFill>
        <p:spPr>
          <a:xfrm>
            <a:off x="2859851" y="-6350"/>
            <a:ext cx="7285098" cy="9753600"/>
          </a:xfrm>
          <a:prstGeom prst="rect">
            <a:avLst/>
          </a:prstGeom>
          <a:ln w="12700">
            <a:miter lim="400000"/>
          </a:ln>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image5.jpeg"/>
          <p:cNvPicPr>
            <a:picLocks noChangeAspect="1"/>
          </p:cNvPicPr>
          <p:nvPr/>
        </p:nvPicPr>
        <p:blipFill>
          <a:blip r:embed="rId2">
            <a:extLst/>
          </a:blip>
          <a:stretch>
            <a:fillRect/>
          </a:stretch>
        </p:blipFill>
        <p:spPr>
          <a:xfrm>
            <a:off x="0" y="13718"/>
            <a:ext cx="13004800" cy="9713464"/>
          </a:xfrm>
          <a:prstGeom prst="rect">
            <a:avLst/>
          </a:prstGeom>
          <a:ln w="12700">
            <a:miter lim="400000"/>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image3.tif"/>
          <p:cNvPicPr>
            <a:picLocks noChangeAspect="1"/>
          </p:cNvPicPr>
          <p:nvPr/>
        </p:nvPicPr>
        <p:blipFill>
          <a:blip r:embed="rId2">
            <a:extLst/>
          </a:blip>
          <a:stretch>
            <a:fillRect/>
          </a:stretch>
        </p:blipFill>
        <p:spPr>
          <a:xfrm>
            <a:off x="2301343" y="2379958"/>
            <a:ext cx="8554516" cy="6390784"/>
          </a:xfrm>
          <a:prstGeom prst="rect">
            <a:avLst/>
          </a:prstGeom>
          <a:ln w="50800">
            <a:solidFill>
              <a:srgbClr val="000000"/>
            </a:solidFill>
            <a:miter lim="400000"/>
          </a:ln>
          <a:effectLst>
            <a:outerShdw blurRad="190500" dist="8455" dir="5400000" rotWithShape="0">
              <a:srgbClr val="000000"/>
            </a:outerShdw>
          </a:effectLst>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image6.jpeg"/>
          <p:cNvPicPr>
            <a:picLocks noChangeAspect="1"/>
          </p:cNvPicPr>
          <p:nvPr/>
        </p:nvPicPr>
        <p:blipFill>
          <a:blip r:embed="rId2">
            <a:extLst/>
          </a:blip>
          <a:stretch>
            <a:fillRect/>
          </a:stretch>
        </p:blipFill>
        <p:spPr>
          <a:xfrm>
            <a:off x="5804115" y="1829330"/>
            <a:ext cx="4723973" cy="3528399"/>
          </a:xfrm>
          <a:prstGeom prst="rect">
            <a:avLst/>
          </a:prstGeom>
          <a:ln w="50800">
            <a:solidFill>
              <a:srgbClr val="000000"/>
            </a:solidFill>
            <a:miter lim="400000"/>
          </a:ln>
          <a:effectLst>
            <a:outerShdw blurRad="190500" dist="8455" dir="5400000" rotWithShape="0">
              <a:srgbClr val="000000"/>
            </a:outerShdw>
          </a:effectLst>
        </p:spPr>
      </p:pic>
      <p:pic>
        <p:nvPicPr>
          <p:cNvPr id="244" name="image7.jpeg"/>
          <p:cNvPicPr>
            <a:picLocks noChangeAspect="1"/>
          </p:cNvPicPr>
          <p:nvPr/>
        </p:nvPicPr>
        <p:blipFill>
          <a:blip r:embed="rId3">
            <a:extLst/>
          </a:blip>
          <a:stretch>
            <a:fillRect/>
          </a:stretch>
        </p:blipFill>
        <p:spPr>
          <a:xfrm>
            <a:off x="1360512" y="1339497"/>
            <a:ext cx="4339053" cy="4000064"/>
          </a:xfrm>
          <a:prstGeom prst="rect">
            <a:avLst/>
          </a:prstGeom>
          <a:ln w="12700">
            <a:miter lim="400000"/>
          </a:ln>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p:cNvSpPr>
          <p:nvPr>
            <p:ph type="body" idx="1"/>
          </p:nvPr>
        </p:nvSpPr>
        <p:spPr>
          <a:prstGeom prst="rect">
            <a:avLst/>
          </a:prstGeom>
        </p:spPr>
        <p:txBody>
          <a:bodyPr/>
          <a:lstStyle/>
          <a:p>
            <a:r>
              <a:t>CFUW proposed 2 Parallel Events that were within the framework of the Priority Theme, Sustainable Development Goal #5.</a:t>
            </a:r>
          </a:p>
          <a:p>
            <a:r>
              <a:t>We kept the spot in the first week during our time there, and donated back the spot in the second week.</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p:cNvSpPr>
          <p:nvPr>
            <p:ph type="title"/>
          </p:nvPr>
        </p:nvSpPr>
        <p:spPr>
          <a:prstGeom prst="rect">
            <a:avLst/>
          </a:prstGeom>
        </p:spPr>
        <p:txBody>
          <a:bodyPr/>
          <a:lstStyle>
            <a:lvl1pPr defTabSz="251206">
              <a:defRPr sz="1900" spc="300"/>
            </a:lvl1pPr>
          </a:lstStyle>
          <a:p>
            <a:r>
              <a:t>How Feminist Research Contributes to, and Enriches the Implementation of the Sustainable Development Goals </a:t>
            </a:r>
          </a:p>
        </p:txBody>
      </p:sp>
      <p:sp>
        <p:nvSpPr>
          <p:cNvPr id="249" name="Shape 249"/>
          <p:cNvSpPr>
            <a:spLocks noGrp="1"/>
          </p:cNvSpPr>
          <p:nvPr>
            <p:ph type="body" sz="half" idx="1"/>
          </p:nvPr>
        </p:nvSpPr>
        <p:spPr>
          <a:prstGeom prst="rect">
            <a:avLst/>
          </a:prstGeom>
        </p:spPr>
        <p:txBody>
          <a:bodyPr/>
          <a:lstStyle>
            <a:lvl1pPr marL="0" indent="0" defTabSz="449833">
              <a:spcBef>
                <a:spcPts val="2400"/>
              </a:spcBef>
              <a:buSzTx/>
              <a:buNone/>
              <a:defRPr sz="2300"/>
            </a:lvl1pPr>
          </a:lstStyle>
          <a:p>
            <a:r>
              <a:t>This interactive session featured feminist research. How can the insights of feminism and feminist researchers make a contribution to monitoring progress in the implementation of the SDGs? Opening panelists reflected briefly on this question from their organizational and personal experiences. The session then encouraged discussion from the room and further networking about the research goals.    </a:t>
            </a:r>
          </a:p>
        </p:txBody>
      </p:sp>
      <p:pic>
        <p:nvPicPr>
          <p:cNvPr id="250" name="image8.jpeg"/>
          <p:cNvPicPr>
            <a:picLocks noChangeAspect="1"/>
          </p:cNvPicPr>
          <p:nvPr/>
        </p:nvPicPr>
        <p:blipFill>
          <a:blip r:embed="rId2">
            <a:extLst/>
          </a:blip>
          <a:stretch>
            <a:fillRect/>
          </a:stretch>
        </p:blipFill>
        <p:spPr>
          <a:xfrm>
            <a:off x="6375400" y="3213100"/>
            <a:ext cx="6096000" cy="4051300"/>
          </a:xfrm>
          <a:prstGeom prst="rect">
            <a:avLst/>
          </a:prstGeom>
          <a:ln w="12700">
            <a:miter lim="400000"/>
          </a:ln>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p:cNvSpPr>
          <p:nvPr>
            <p:ph type="title"/>
          </p:nvPr>
        </p:nvSpPr>
        <p:spPr>
          <a:prstGeom prst="rect">
            <a:avLst/>
          </a:prstGeom>
        </p:spPr>
        <p:txBody>
          <a:bodyPr/>
          <a:lstStyle>
            <a:lvl1pPr>
              <a:defRPr spc="700"/>
            </a:lvl1pPr>
          </a:lstStyle>
          <a:p>
            <a:r>
              <a:t>Panel</a:t>
            </a:r>
          </a:p>
        </p:txBody>
      </p:sp>
      <p:sp>
        <p:nvSpPr>
          <p:cNvPr id="253" name="Shape 253"/>
          <p:cNvSpPr>
            <a:spLocks noGrp="1"/>
          </p:cNvSpPr>
          <p:nvPr>
            <p:ph type="body" idx="1"/>
          </p:nvPr>
        </p:nvSpPr>
        <p:spPr>
          <a:prstGeom prst="rect">
            <a:avLst/>
          </a:prstGeom>
        </p:spPr>
        <p:txBody>
          <a:bodyPr/>
          <a:lstStyle/>
          <a:p>
            <a:pPr marL="432308" indent="-432308" defTabSz="537462">
              <a:spcBef>
                <a:spcPts val="3800"/>
              </a:spcBef>
              <a:defRPr sz="3300"/>
            </a:pPr>
            <a:r>
              <a:t>Linda Christiansen-Ruffman, ‘Reflections on Feminist Contributions to Research and Knowledge’</a:t>
            </a:r>
          </a:p>
          <a:p>
            <a:pPr marL="432308" indent="-432308" defTabSz="537462">
              <a:spcBef>
                <a:spcPts val="3800"/>
              </a:spcBef>
              <a:defRPr sz="3300"/>
            </a:pPr>
            <a:r>
              <a:t>Nayyar Javed, ‘CRIAW’s role in capacity building for the post 2015 agenda’  </a:t>
            </a:r>
          </a:p>
          <a:p>
            <a:pPr marL="432308" indent="-432308" defTabSz="537462">
              <a:spcBef>
                <a:spcPts val="3800"/>
              </a:spcBef>
              <a:defRPr sz="3300"/>
            </a:pPr>
            <a:r>
              <a:t>Ann Denis &amp; Marilyn Porter, ‘Feminist Research and Social Development Goals’ </a:t>
            </a:r>
          </a:p>
          <a:p>
            <a:pPr marL="432308" indent="-432308" defTabSz="537462">
              <a:spcBef>
                <a:spcPts val="3800"/>
              </a:spcBef>
              <a:defRPr sz="3300"/>
            </a:pPr>
            <a:r>
              <a:t>Cheryl Hayles, ‘CFUW’s Mentorship Program for Women in STEM, Politics and Organizational Leadership and its Evaluation’ - Action Research</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154146989_2880x1920.jpeg"/>
          <p:cNvPicPr>
            <a:picLocks noGrp="1" noChangeAspect="1"/>
          </p:cNvPicPr>
          <p:nvPr>
            <p:ph type="pic" idx="13"/>
          </p:nvPr>
        </p:nvPicPr>
        <p:blipFill>
          <a:blip r:embed="rId2">
            <a:extLst/>
          </a:blip>
          <a:srcRect l="484" t="710" r="386" b="817"/>
          <a:stretch>
            <a:fillRect/>
          </a:stretch>
        </p:blipFill>
        <p:spPr>
          <a:xfrm>
            <a:off x="-8" y="2717800"/>
            <a:ext cx="13004816" cy="7035800"/>
          </a:xfrm>
          <a:prstGeom prst="rect">
            <a:avLst/>
          </a:prstGeom>
        </p:spPr>
      </p:pic>
      <p:sp>
        <p:nvSpPr>
          <p:cNvPr id="176" name="Shape 176"/>
          <p:cNvSpPr>
            <a:spLocks noGrp="1"/>
          </p:cNvSpPr>
          <p:nvPr>
            <p:ph type="title"/>
          </p:nvPr>
        </p:nvSpPr>
        <p:spPr>
          <a:prstGeom prst="rect">
            <a:avLst/>
          </a:prstGeom>
        </p:spPr>
        <p:txBody>
          <a:bodyPr/>
          <a:lstStyle>
            <a:lvl1pPr>
              <a:defRPr spc="900"/>
            </a:lvl1pPr>
          </a:lstStyle>
          <a:p>
            <a:r>
              <a:t>New Beginnings</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body" idx="1"/>
          </p:nvPr>
        </p:nvSpPr>
        <p:spPr>
          <a:prstGeom prst="rect">
            <a:avLst/>
          </a:prstGeom>
        </p:spPr>
        <p:txBody>
          <a:bodyPr/>
          <a:lstStyle>
            <a:lvl1pPr marL="0" indent="0" defTabSz="566673">
              <a:spcBef>
                <a:spcPts val="4000"/>
              </a:spcBef>
              <a:buSzTx/>
              <a:buNone/>
              <a:defRPr sz="3400"/>
            </a:lvl1pPr>
          </a:lstStyle>
          <a:p>
            <a:r>
              <a:t>The session balanced scientific research and application of research data.  The second half of the session was designed to engage with the room and listen to what others are doing in their NGOs.  We were able to give voice to 8 NGOs, each of which stemmed from different contexts, which addressed violence against women, fair trade,  education deliverables and again stressing the importance of feminist data to effectively advocate for change.  </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body" idx="1"/>
          </p:nvPr>
        </p:nvSpPr>
        <p:spPr>
          <a:prstGeom prst="rect">
            <a:avLst/>
          </a:prstGeom>
        </p:spPr>
        <p:txBody>
          <a:bodyPr/>
          <a:lstStyle>
            <a:lvl1pPr marL="0" indent="0">
              <a:buSzTx/>
              <a:buNone/>
            </a:lvl1pPr>
          </a:lstStyle>
          <a:p>
            <a:r>
              <a:t>The room was full to capacity with people standing at the back.  This facilitated intimate interaction with the NGO community.  After the session we had offers for future collaboration, people wanting to join CFUW and positive comments on our work. </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143917994_2881x1992.jpeg"/>
          <p:cNvPicPr>
            <a:picLocks noGrp="1" noChangeAspect="1"/>
          </p:cNvPicPr>
          <p:nvPr>
            <p:ph type="pic" idx="13"/>
          </p:nvPr>
        </p:nvPicPr>
        <p:blipFill>
          <a:blip r:embed="rId2">
            <a:extLst/>
          </a:blip>
          <a:srcRect l="2677" t="6027" r="11271" b="629"/>
          <a:stretch>
            <a:fillRect/>
          </a:stretch>
        </p:blipFill>
        <p:spPr>
          <a:xfrm>
            <a:off x="6502400" y="4879052"/>
            <a:ext cx="6502401" cy="4876806"/>
          </a:xfrm>
          <a:prstGeom prst="rect">
            <a:avLst/>
          </a:prstGeom>
        </p:spPr>
      </p:pic>
      <p:sp>
        <p:nvSpPr>
          <p:cNvPr id="260" name="Shape 260"/>
          <p:cNvSpPr/>
          <p:nvPr/>
        </p:nvSpPr>
        <p:spPr>
          <a:xfrm>
            <a:off x="6497654" y="808561"/>
            <a:ext cx="5672833" cy="1498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FFFF"/>
                </a:solidFill>
                <a:latin typeface="Avenir Light"/>
                <a:ea typeface="Avenir Light"/>
                <a:cs typeface="Avenir Light"/>
                <a:sym typeface="Avenir Light"/>
              </a:defRPr>
            </a:lvl1pPr>
          </a:lstStyle>
          <a:p>
            <a:r>
              <a:t>CFUW Mentorship Pilot Program</a:t>
            </a:r>
          </a:p>
        </p:txBody>
      </p:sp>
      <p:sp>
        <p:nvSpPr>
          <p:cNvPr id="261" name="Shape 261"/>
          <p:cNvSpPr/>
          <p:nvPr/>
        </p:nvSpPr>
        <p:spPr>
          <a:xfrm>
            <a:off x="6340295" y="3020478"/>
            <a:ext cx="5987556" cy="8001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FFFF"/>
                </a:solidFill>
                <a:latin typeface="Avenir Light"/>
                <a:ea typeface="Avenir Light"/>
                <a:cs typeface="Avenir Light"/>
                <a:sym typeface="Avenir Light"/>
              </a:defRPr>
            </a:lvl1pPr>
          </a:lstStyle>
          <a:p>
            <a:r>
              <a:t>$73.05 on the dollar.</a:t>
            </a:r>
          </a:p>
        </p:txBody>
      </p:sp>
      <p:sp>
        <p:nvSpPr>
          <p:cNvPr id="262" name="Shape 262"/>
          <p:cNvSpPr/>
          <p:nvPr/>
        </p:nvSpPr>
        <p:spPr>
          <a:xfrm>
            <a:off x="310639" y="6610346"/>
            <a:ext cx="5960563" cy="21971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FFFF"/>
                </a:solidFill>
                <a:latin typeface="Avenir Light"/>
                <a:ea typeface="Avenir Light"/>
                <a:cs typeface="Avenir Light"/>
                <a:sym typeface="Avenir Light"/>
              </a:defRPr>
            </a:lvl1pPr>
          </a:lstStyle>
          <a:p>
            <a:r>
              <a:t>Education is not enough, therefore I call on my sisters for guidance.</a:t>
            </a:r>
          </a:p>
        </p:txBody>
      </p:sp>
      <p:pic>
        <p:nvPicPr>
          <p:cNvPr id="263" name="image10.png"/>
          <p:cNvPicPr>
            <a:picLocks noChangeAspect="1"/>
          </p:cNvPicPr>
          <p:nvPr/>
        </p:nvPicPr>
        <p:blipFill>
          <a:blip r:embed="rId3">
            <a:extLst/>
          </a:blip>
          <a:stretch>
            <a:fillRect/>
          </a:stretch>
        </p:blipFill>
        <p:spPr>
          <a:xfrm>
            <a:off x="1076914" y="397854"/>
            <a:ext cx="4428014" cy="5635651"/>
          </a:xfrm>
          <a:prstGeom prst="rect">
            <a:avLst/>
          </a:prstGeom>
          <a:ln w="12700">
            <a:miter lim="400000"/>
          </a:ln>
        </p:spPr>
      </p:pic>
      <p:graphicFrame>
        <p:nvGraphicFramePr>
          <p:cNvPr id="264" name="Table 264"/>
          <p:cNvGraphicFramePr/>
          <p:nvPr/>
        </p:nvGraphicFramePr>
        <p:xfrm>
          <a:off x="5019675" y="4792993"/>
          <a:ext cx="1817026" cy="1380336"/>
        </p:xfrm>
        <a:graphic>
          <a:graphicData uri="http://schemas.openxmlformats.org/drawingml/2006/table">
            <a:tbl>
              <a:tblPr>
                <a:tableStyleId>{4C3C2611-4C71-4FC5-86AE-919BDF0F9419}</a:tableStyleId>
              </a:tblPr>
              <a:tblGrid>
                <a:gridCol w="1817025"/>
              </a:tblGrid>
              <a:tr h="1380331">
                <a:tc>
                  <a:txBody>
                    <a:bodyPr/>
                    <a:lstStyle/>
                    <a:p>
                      <a:pPr algn="l"/>
                      <a:r>
                        <a:rPr sz="1300" cap="all">
                          <a:solidFill>
                            <a:srgbClr val="323333"/>
                          </a:solidFill>
                          <a:latin typeface="Arial"/>
                          <a:ea typeface="Arial"/>
                          <a:cs typeface="Arial"/>
                          <a:sym typeface="Arial"/>
                        </a:rPr>
                        <a:t>   </a:t>
                      </a:r>
                    </a:p>
                  </a:txBody>
                  <a:tcPr marL="12700" marR="12700" marT="12700" marB="12700" horzOverflow="overflow">
                    <a:lnL w="12700">
                      <a:solidFill>
                        <a:srgbClr val="1E4E5C"/>
                      </a:solidFill>
                      <a:miter lim="400000"/>
                    </a:lnL>
                    <a:lnR w="12700">
                      <a:solidFill>
                        <a:srgbClr val="1E4E5C"/>
                      </a:solidFill>
                      <a:miter lim="400000"/>
                    </a:lnR>
                    <a:lnT w="12700">
                      <a:solidFill>
                        <a:srgbClr val="1E4E5C"/>
                      </a:solidFill>
                      <a:miter lim="400000"/>
                    </a:lnT>
                    <a:lnB w="12700">
                      <a:solidFill>
                        <a:srgbClr val="1E4E5C"/>
                      </a:solidFill>
                      <a:miter lim="400000"/>
                    </a:lnB>
                    <a:blipFill rotWithShape="1">
                      <a:blip r:embed="rId4"/>
                      <a:srcRect/>
                      <a:stretch>
                        <a:fillRect/>
                      </a:stretch>
                    </a:blipFill>
                  </a:tcPr>
                </a:tc>
              </a:tr>
            </a:tbl>
          </a:graphicData>
        </a:graphic>
      </p:graphicFrame>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154146989_2880x1920.jpeg"/>
          <p:cNvPicPr>
            <a:picLocks noGrp="1" noChangeAspect="1"/>
          </p:cNvPicPr>
          <p:nvPr>
            <p:ph type="pic" idx="13"/>
          </p:nvPr>
        </p:nvPicPr>
        <p:blipFill>
          <a:blip r:embed="rId2">
            <a:extLst/>
          </a:blip>
          <a:srcRect l="484" t="710" r="386" b="817"/>
          <a:stretch>
            <a:fillRect/>
          </a:stretch>
        </p:blipFill>
        <p:spPr>
          <a:xfrm>
            <a:off x="-8" y="2717800"/>
            <a:ext cx="13004816" cy="7035800"/>
          </a:xfrm>
          <a:prstGeom prst="rect">
            <a:avLst/>
          </a:prstGeom>
        </p:spPr>
      </p:pic>
      <p:sp>
        <p:nvSpPr>
          <p:cNvPr id="267" name="Shape 267"/>
          <p:cNvSpPr>
            <a:spLocks noGrp="1"/>
          </p:cNvSpPr>
          <p:nvPr>
            <p:ph type="title"/>
          </p:nvPr>
        </p:nvSpPr>
        <p:spPr>
          <a:prstGeom prst="rect">
            <a:avLst/>
          </a:prstGeom>
        </p:spPr>
        <p:txBody>
          <a:bodyPr/>
          <a:lstStyle>
            <a:lvl1pPr>
              <a:defRPr spc="900"/>
            </a:lvl1pPr>
          </a:lstStyle>
          <a:p>
            <a:r>
              <a:t>mentorship award</a:t>
            </a:r>
          </a:p>
        </p:txBody>
      </p:sp>
      <p:sp>
        <p:nvSpPr>
          <p:cNvPr id="268" name="Shape 268"/>
          <p:cNvSpPr/>
          <p:nvPr/>
        </p:nvSpPr>
        <p:spPr>
          <a:xfrm>
            <a:off x="800757" y="3107770"/>
            <a:ext cx="6478042" cy="1498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defTabSz="457200">
              <a:defRPr sz="2400">
                <a:uFill>
                  <a:solidFill>
                    <a:srgbClr val="000000"/>
                  </a:solidFill>
                </a:uFill>
                <a:latin typeface="+mj-lt"/>
                <a:ea typeface="+mj-ea"/>
                <a:cs typeface="+mj-cs"/>
                <a:sym typeface="Helvetica"/>
              </a:defRPr>
            </a:pPr>
            <a:r>
              <a:t>Dr. Madeline Kalbach of CFUW Calgary, </a:t>
            </a:r>
          </a:p>
          <a:p>
            <a:pPr algn="l" defTabSz="457200">
              <a:defRPr sz="2400">
                <a:uFill>
                  <a:solidFill>
                    <a:srgbClr val="000000"/>
                  </a:solidFill>
                </a:uFill>
                <a:latin typeface="+mj-lt"/>
                <a:ea typeface="+mj-ea"/>
                <a:cs typeface="+mj-cs"/>
                <a:sym typeface="Helvetica"/>
              </a:defRPr>
            </a:pPr>
            <a:r>
              <a:t>First recipient of the CFUW Mentorship Award.</a:t>
            </a:r>
          </a:p>
          <a:p>
            <a:pPr algn="l" defTabSz="457200">
              <a:defRPr sz="2200">
                <a:solidFill>
                  <a:srgbClr val="FFFFFF"/>
                </a:solidFill>
                <a:uFill>
                  <a:solidFill>
                    <a:srgbClr val="000000"/>
                  </a:solidFill>
                </a:uFill>
                <a:latin typeface="+mj-lt"/>
                <a:ea typeface="+mj-ea"/>
                <a:cs typeface="+mj-cs"/>
                <a:sym typeface="Helvetica"/>
              </a:defRPr>
            </a:pPr>
            <a:endParaRPr/>
          </a:p>
        </p:txBody>
      </p:sp>
      <p:pic>
        <p:nvPicPr>
          <p:cNvPr id="269" name="unknown.jpg"/>
          <p:cNvPicPr>
            <a:picLocks noChangeAspect="1"/>
          </p:cNvPicPr>
          <p:nvPr/>
        </p:nvPicPr>
        <p:blipFill>
          <a:blip r:embed="rId3">
            <a:extLst/>
          </a:blip>
          <a:stretch>
            <a:fillRect/>
          </a:stretch>
        </p:blipFill>
        <p:spPr>
          <a:xfrm>
            <a:off x="4536397" y="4602640"/>
            <a:ext cx="3251117" cy="4872869"/>
          </a:xfrm>
          <a:prstGeom prst="rect">
            <a:avLst/>
          </a:prstGeom>
          <a:ln w="12700">
            <a:miter lim="400000"/>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154146989_2880x1920.jpeg"/>
          <p:cNvPicPr>
            <a:picLocks noGrp="1" noChangeAspect="1"/>
          </p:cNvPicPr>
          <p:nvPr>
            <p:ph type="pic" idx="13"/>
          </p:nvPr>
        </p:nvPicPr>
        <p:blipFill>
          <a:blip r:embed="rId2">
            <a:extLst/>
          </a:blip>
          <a:srcRect l="484" t="710" r="386" b="817"/>
          <a:stretch>
            <a:fillRect/>
          </a:stretch>
        </p:blipFill>
        <p:spPr>
          <a:xfrm>
            <a:off x="-8" y="2717800"/>
            <a:ext cx="13004816" cy="7035800"/>
          </a:xfrm>
          <a:prstGeom prst="rect">
            <a:avLst/>
          </a:prstGeom>
        </p:spPr>
      </p:pic>
      <p:sp>
        <p:nvSpPr>
          <p:cNvPr id="272" name="Shape 272"/>
          <p:cNvSpPr>
            <a:spLocks noGrp="1"/>
          </p:cNvSpPr>
          <p:nvPr>
            <p:ph type="title"/>
          </p:nvPr>
        </p:nvSpPr>
        <p:spPr>
          <a:xfrm>
            <a:off x="660400" y="1333500"/>
            <a:ext cx="11684000" cy="1460500"/>
          </a:xfrm>
          <a:prstGeom prst="rect">
            <a:avLst/>
          </a:prstGeom>
        </p:spPr>
        <p:txBody>
          <a:bodyPr>
            <a:normAutofit fontScale="90000"/>
          </a:bodyPr>
          <a:lstStyle>
            <a:lvl1pPr defTabSz="490727">
              <a:defRPr sz="5200" spc="800"/>
            </a:lvl1pPr>
          </a:lstStyle>
          <a:p>
            <a:r>
              <a:t>Sustainable development </a:t>
            </a:r>
          </a:p>
        </p:txBody>
      </p:sp>
      <p:sp>
        <p:nvSpPr>
          <p:cNvPr id="273" name="Shape 273"/>
          <p:cNvSpPr>
            <a:spLocks noGrp="1"/>
          </p:cNvSpPr>
          <p:nvPr>
            <p:ph type="body" sz="quarter" idx="1"/>
          </p:nvPr>
        </p:nvSpPr>
        <p:spPr>
          <a:xfrm>
            <a:off x="660400" y="508000"/>
            <a:ext cx="11684000" cy="673696"/>
          </a:xfrm>
          <a:prstGeom prst="rect">
            <a:avLst/>
          </a:prstGeom>
        </p:spPr>
        <p:txBody>
          <a:bodyPr/>
          <a:lstStyle>
            <a:lvl1pPr>
              <a:defRPr spc="300"/>
            </a:lvl1pPr>
          </a:lstStyle>
          <a:p>
            <a:r>
              <a:t>CFUW resolution</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body" sz="quarter" idx="1"/>
          </p:nvPr>
        </p:nvSpPr>
        <p:spPr>
          <a:prstGeom prst="rect">
            <a:avLst/>
          </a:prstGeom>
        </p:spPr>
        <p:txBody>
          <a:bodyPr/>
          <a:lstStyle/>
          <a:p>
            <a:r>
              <a:t>We have friends on the hill</a:t>
            </a:r>
          </a:p>
        </p:txBody>
      </p:sp>
      <p:sp>
        <p:nvSpPr>
          <p:cNvPr id="276" name="Shape 276"/>
          <p:cNvSpPr/>
          <p:nvPr/>
        </p:nvSpPr>
        <p:spPr>
          <a:xfrm>
            <a:off x="1270000" y="1346200"/>
            <a:ext cx="10464800" cy="723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3600">
                <a:solidFill>
                  <a:srgbClr val="FFFFFF"/>
                </a:solidFill>
                <a:latin typeface="Avenir Light"/>
                <a:ea typeface="Avenir Light"/>
                <a:cs typeface="Avenir Light"/>
                <a:sym typeface="Avenir Light"/>
              </a:defRPr>
            </a:lvl1pPr>
          </a:lstStyle>
          <a:p>
            <a:r>
              <a:t>Follow Up Visit to the Hill </a:t>
            </a:r>
          </a:p>
        </p:txBody>
      </p:sp>
      <p:pic>
        <p:nvPicPr>
          <p:cNvPr id="277" name="154146989_2880x1920.jpeg"/>
          <p:cNvPicPr>
            <a:picLocks noGrp="1" noChangeAspect="1"/>
          </p:cNvPicPr>
          <p:nvPr>
            <p:ph type="pic" idx="13"/>
          </p:nvPr>
        </p:nvPicPr>
        <p:blipFill>
          <a:blip r:embed="rId2">
            <a:extLst/>
          </a:blip>
          <a:srcRect t="592" r="1085" b="13617"/>
          <a:stretch>
            <a:fillRect/>
          </a:stretch>
        </p:blipFill>
        <p:spPr>
          <a:xfrm>
            <a:off x="-6" y="3613150"/>
            <a:ext cx="12985763" cy="6134100"/>
          </a:xfrm>
          <a:prstGeom prst="rect">
            <a:avLst/>
          </a:prstGeom>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image10.jpeg"/>
          <p:cNvPicPr>
            <a:picLocks noChangeAspect="1"/>
          </p:cNvPicPr>
          <p:nvPr/>
        </p:nvPicPr>
        <p:blipFill>
          <a:blip r:embed="rId2">
            <a:extLst/>
          </a:blip>
          <a:stretch>
            <a:fillRect/>
          </a:stretch>
        </p:blipFill>
        <p:spPr>
          <a:xfrm>
            <a:off x="1405464" y="0"/>
            <a:ext cx="9753604" cy="9753601"/>
          </a:xfrm>
          <a:prstGeom prst="rect">
            <a:avLst/>
          </a:prstGeom>
          <a:ln w="12700">
            <a:miter lim="400000"/>
          </a:ln>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image11.jpeg"/>
          <p:cNvPicPr>
            <a:picLocks noChangeAspect="1"/>
          </p:cNvPicPr>
          <p:nvPr/>
        </p:nvPicPr>
        <p:blipFill>
          <a:blip r:embed="rId2">
            <a:extLst/>
          </a:blip>
          <a:stretch>
            <a:fillRect/>
          </a:stretch>
        </p:blipFill>
        <p:spPr>
          <a:xfrm>
            <a:off x="2098044" y="631625"/>
            <a:ext cx="8808712" cy="8808710"/>
          </a:xfrm>
          <a:prstGeom prst="rect">
            <a:avLst/>
          </a:prstGeom>
          <a:ln w="12700">
            <a:miter lim="400000"/>
          </a:ln>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p:cNvSpPr>
          <p:nvPr>
            <p:ph type="title"/>
          </p:nvPr>
        </p:nvSpPr>
        <p:spPr>
          <a:prstGeom prst="rect">
            <a:avLst/>
          </a:prstGeom>
        </p:spPr>
        <p:txBody>
          <a:bodyPr/>
          <a:lstStyle>
            <a:lvl1pPr defTabSz="356361">
              <a:defRPr sz="2700" spc="400"/>
            </a:lvl1pPr>
          </a:lstStyle>
          <a:p>
            <a:r>
              <a:t>Global Affairs Canada Launches International Assistance Policy Review &amp; Consultations</a:t>
            </a:r>
          </a:p>
        </p:txBody>
      </p:sp>
      <p:sp>
        <p:nvSpPr>
          <p:cNvPr id="284" name="Shape 284"/>
          <p:cNvSpPr>
            <a:spLocks noGrp="1"/>
          </p:cNvSpPr>
          <p:nvPr>
            <p:ph type="body" idx="1"/>
          </p:nvPr>
        </p:nvSpPr>
        <p:spPr>
          <a:xfrm>
            <a:off x="533400" y="1910007"/>
            <a:ext cx="11684000" cy="5100397"/>
          </a:xfrm>
          <a:prstGeom prst="rect">
            <a:avLst/>
          </a:prstGeom>
        </p:spPr>
        <p:txBody>
          <a:bodyPr/>
          <a:lstStyle>
            <a:lvl1pPr marL="0" indent="0">
              <a:buSzTx/>
              <a:buNone/>
            </a:lvl1pPr>
          </a:lstStyle>
          <a:p>
            <a:r>
              <a:t>This review and consultations are being undertaken in an effort to renew Canada’s international assistance policy and funding framework and will contribute to informing the new government's process of refocusing Canada's international assistance. </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p:cNvSpPr>
          <p:nvPr>
            <p:ph type="body" idx="1"/>
          </p:nvPr>
        </p:nvSpPr>
        <p:spPr>
          <a:prstGeom prst="rect">
            <a:avLst/>
          </a:prstGeom>
        </p:spPr>
        <p:txBody>
          <a:bodyPr/>
          <a:lstStyle/>
          <a:p>
            <a:pPr marL="0" indent="0">
              <a:buSzTx/>
              <a:buNone/>
            </a:pPr>
            <a:r>
              <a:t>“We are consulting with Canadians and partners to ensure that our actions help empower the most vulnerable and contribute to finding lasting solutions to the world’s most pressing development challenges. As we are demonstrating at Women Deliver, Canada has a long tradition of engaging internationally. We are a global people committed to a shared humanity.”</a:t>
            </a:r>
          </a:p>
          <a:p>
            <a:pPr marL="0" indent="0">
              <a:buSzTx/>
              <a:buNone/>
            </a:pPr>
            <a:r>
              <a:t>- Marie-Claude Bibeau, Minister of International Development and La Francophonie</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title"/>
          </p:nvPr>
        </p:nvSpPr>
        <p:spPr>
          <a:prstGeom prst="rect">
            <a:avLst/>
          </a:prstGeom>
        </p:spPr>
        <p:txBody>
          <a:bodyPr/>
          <a:lstStyle>
            <a:lvl1pPr>
              <a:defRPr spc="700"/>
            </a:lvl1pPr>
          </a:lstStyle>
          <a:p>
            <a:r>
              <a:t>National Capacity Building</a:t>
            </a:r>
          </a:p>
        </p:txBody>
      </p:sp>
      <p:sp>
        <p:nvSpPr>
          <p:cNvPr id="179" name="Shape 179"/>
          <p:cNvSpPr>
            <a:spLocks noGrp="1"/>
          </p:cNvSpPr>
          <p:nvPr>
            <p:ph type="body" idx="1"/>
          </p:nvPr>
        </p:nvSpPr>
        <p:spPr>
          <a:prstGeom prst="rect">
            <a:avLst/>
          </a:prstGeom>
        </p:spPr>
        <p:txBody>
          <a:bodyPr/>
          <a:lstStyle>
            <a:lvl1pPr marL="0" indent="0">
              <a:buSzTx/>
              <a:buNone/>
            </a:lvl1pPr>
          </a:lstStyle>
          <a:p>
            <a:r>
              <a:t>Major groups and other stakeholders have played a significant role in the process to formulate the universal and transformative 2030 Agenda for Sustainable Development and the 17 SDGs that are at its core. Achieving the 2030 Agenda and the SDGs in each country will depend on collaborative partnerships between governments and non-State actors at all levels, and at all stages of the programmatic cycle-planning, consultations, implementation, monitoring and reviews.</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p:cNvSpPr>
          <p:nvPr>
            <p:ph type="body" idx="1"/>
          </p:nvPr>
        </p:nvSpPr>
        <p:spPr>
          <a:prstGeom prst="rect">
            <a:avLst/>
          </a:prstGeom>
        </p:spPr>
        <p:txBody>
          <a:bodyPr/>
          <a:lstStyle/>
          <a:p>
            <a:pPr marL="0" indent="0" defTabSz="426466">
              <a:spcBef>
                <a:spcPts val="3000"/>
              </a:spcBef>
              <a:buSzTx/>
              <a:buNone/>
              <a:defRPr sz="2600"/>
            </a:pPr>
            <a:r>
              <a:t>These consultations will have the following thematic focuses:</a:t>
            </a:r>
          </a:p>
          <a:p>
            <a:pPr marL="0" indent="0" defTabSz="426466">
              <a:spcBef>
                <a:spcPts val="3000"/>
              </a:spcBef>
              <a:buSzTx/>
              <a:buNone/>
              <a:defRPr sz="2600"/>
            </a:pPr>
            <a:r>
              <a:t>	•	Support for the poorest and most vulnerable people and fragile states </a:t>
            </a:r>
          </a:p>
          <a:p>
            <a:pPr marL="0" indent="0" defTabSz="426466">
              <a:spcBef>
                <a:spcPts val="3000"/>
              </a:spcBef>
              <a:buSzTx/>
              <a:buNone/>
              <a:defRPr sz="2600"/>
            </a:pPr>
            <a:r>
              <a:t>	•	Women and girls and consulting on how to apply a feminist lens throughout all of Canada’s international assistance activities</a:t>
            </a:r>
          </a:p>
          <a:p>
            <a:pPr marL="0" indent="0" defTabSz="426466">
              <a:spcBef>
                <a:spcPts val="3000"/>
              </a:spcBef>
              <a:buSzTx/>
              <a:buNone/>
              <a:defRPr sz="2600"/>
            </a:pPr>
            <a:r>
              <a:t>	•	Shaping Canada’s approach to implementing the 2030 Agenda for Sustainable Development</a:t>
            </a:r>
          </a:p>
          <a:p>
            <a:pPr marL="0" indent="0" defTabSz="426466">
              <a:spcBef>
                <a:spcPts val="3000"/>
              </a:spcBef>
              <a:buSzTx/>
              <a:buNone/>
              <a:defRPr sz="2600"/>
            </a:pPr>
            <a:r>
              <a:t>	•	Making Canada’s approach, investments and partnerships more innovative and effective</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body" idx="1"/>
          </p:nvPr>
        </p:nvSpPr>
        <p:spPr>
          <a:prstGeom prst="rect">
            <a:avLst/>
          </a:prstGeom>
        </p:spPr>
        <p:txBody>
          <a:bodyPr/>
          <a:lstStyle>
            <a:lvl1pPr marL="0" indent="0">
              <a:buSzTx/>
              <a:buNone/>
            </a:lvl1pPr>
          </a:lstStyle>
          <a:p>
            <a:r>
              <a:t>All Canadians and partners have been invited to participate in this review which will run between May and July 2016. </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143917994_2881x1992.jpeg"/>
          <p:cNvPicPr>
            <a:picLocks noGrp="1" noChangeAspect="1"/>
          </p:cNvPicPr>
          <p:nvPr>
            <p:ph type="pic" idx="13"/>
          </p:nvPr>
        </p:nvPicPr>
        <p:blipFill>
          <a:blip r:embed="rId2">
            <a:extLst/>
          </a:blip>
          <a:srcRect l="4190" t="258" r="4102" b="269"/>
          <a:stretch>
            <a:fillRect/>
          </a:stretch>
        </p:blipFill>
        <p:spPr>
          <a:xfrm>
            <a:off x="-1" y="0"/>
            <a:ext cx="13004802" cy="9753600"/>
          </a:xfrm>
          <a:prstGeom prst="rect">
            <a:avLst/>
          </a:prstGeom>
        </p:spPr>
      </p:pic>
      <p:sp>
        <p:nvSpPr>
          <p:cNvPr id="293" name="Shape 293"/>
          <p:cNvSpPr>
            <a:spLocks noGrp="1"/>
          </p:cNvSpPr>
          <p:nvPr>
            <p:ph type="title"/>
          </p:nvPr>
        </p:nvSpPr>
        <p:spPr>
          <a:xfrm>
            <a:off x="660400" y="887257"/>
            <a:ext cx="11684000" cy="2904344"/>
          </a:xfrm>
          <a:prstGeom prst="rect">
            <a:avLst/>
          </a:prstGeom>
        </p:spPr>
        <p:txBody>
          <a:bodyPr/>
          <a:lstStyle>
            <a:lvl1pPr defTabSz="327152">
              <a:defRPr sz="3400" spc="500"/>
            </a:lvl1pPr>
          </a:lstStyle>
          <a:p>
            <a:r>
              <a:t>International Assistance by Thematic Priority, Global Affairs Canada</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p:cNvSpPr>
          <p:nvPr>
            <p:ph type="title"/>
          </p:nvPr>
        </p:nvSpPr>
        <p:spPr>
          <a:xfrm>
            <a:off x="546100" y="650278"/>
            <a:ext cx="6525618" cy="9028463"/>
          </a:xfrm>
          <a:prstGeom prst="rect">
            <a:avLst/>
          </a:prstGeom>
        </p:spPr>
        <p:txBody>
          <a:bodyPr/>
          <a:lstStyle/>
          <a:p>
            <a:pPr marL="116586" indent="-116586" defTabSz="297940">
              <a:buSzPct val="100000"/>
              <a:buChar char="•"/>
              <a:defRPr sz="2200" spc="300"/>
            </a:pPr>
            <a:r>
              <a:t>Securing the future of children and youth (Includes spending towards Maternal, Newborn, and Child health (MNCH)): $1,198.0 M (35%)</a:t>
            </a:r>
            <a:endParaRPr spc="367"/>
          </a:p>
          <a:p>
            <a:pPr marL="116586" indent="-116586" defTabSz="297940">
              <a:defRPr sz="2200" spc="300"/>
            </a:pPr>
            <a:r>
              <a:t>Humanitarian assistance: $814.2 M (24%)</a:t>
            </a:r>
            <a:endParaRPr spc="367"/>
          </a:p>
          <a:p>
            <a:pPr marL="116586" indent="-116586" defTabSz="297940">
              <a:defRPr sz="2200" spc="300"/>
            </a:pPr>
            <a:r>
              <a:t>Stimulating sustainable economic growth: $621.2 M (18%)</a:t>
            </a:r>
            <a:endParaRPr spc="367"/>
          </a:p>
          <a:p>
            <a:pPr marL="116586" indent="-116586" defTabSz="297940">
              <a:defRPr sz="2200" spc="300"/>
            </a:pPr>
            <a:r>
              <a:t>Increasing food security: $299.6 M (9%)</a:t>
            </a:r>
            <a:endParaRPr spc="367"/>
          </a:p>
          <a:p>
            <a:pPr marL="116586" indent="-116586" defTabSz="297940">
              <a:defRPr sz="2200" spc="300"/>
            </a:pPr>
            <a:r>
              <a:t>Multisector assistance, social development, and development engagement: $251.0 M (7%)</a:t>
            </a:r>
            <a:endParaRPr spc="367"/>
          </a:p>
          <a:p>
            <a:pPr marL="116586" indent="-116586" defTabSz="297940">
              <a:defRPr sz="2200" spc="300"/>
            </a:pPr>
            <a:r>
              <a:t>Promoting stability and security: $137.1 M (4%)</a:t>
            </a:r>
            <a:endParaRPr spc="367"/>
          </a:p>
          <a:p>
            <a:pPr marL="116586" indent="-116586" defTabSz="297940">
              <a:defRPr sz="2200" spc="300"/>
            </a:pPr>
            <a:r>
              <a:t>Advancing democracy: $118.2 M (3%)</a:t>
            </a:r>
            <a:endParaRPr spc="367"/>
          </a:p>
          <a:p>
            <a:pPr defTabSz="297940">
              <a:defRPr sz="2200" spc="300"/>
            </a:pPr>
            <a:r>
              <a:t>Canada's total international assistance: $ 5.8 B</a:t>
            </a:r>
          </a:p>
        </p:txBody>
      </p:sp>
      <p:pic>
        <p:nvPicPr>
          <p:cNvPr id="296" name="image11.png"/>
          <p:cNvPicPr>
            <a:picLocks noChangeAspect="1"/>
          </p:cNvPicPr>
          <p:nvPr/>
        </p:nvPicPr>
        <p:blipFill>
          <a:blip r:embed="rId2">
            <a:extLst/>
          </a:blip>
          <a:stretch>
            <a:fillRect/>
          </a:stretch>
        </p:blipFill>
        <p:spPr>
          <a:xfrm>
            <a:off x="7271963" y="1367168"/>
            <a:ext cx="5264454" cy="7019264"/>
          </a:xfrm>
          <a:prstGeom prst="rect">
            <a:avLst/>
          </a:prstGeom>
          <a:ln w="12700">
            <a:miter lim="400000"/>
          </a:ln>
        </p:spPr>
      </p:pic>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image12.jpeg"/>
          <p:cNvPicPr>
            <a:picLocks noChangeAspect="1"/>
          </p:cNvPicPr>
          <p:nvPr/>
        </p:nvPicPr>
        <p:blipFill>
          <a:blip r:embed="rId2">
            <a:extLst/>
          </a:blip>
          <a:stretch>
            <a:fillRect/>
          </a:stretch>
        </p:blipFill>
        <p:spPr>
          <a:xfrm>
            <a:off x="3356500" y="361850"/>
            <a:ext cx="6291803" cy="9029900"/>
          </a:xfrm>
          <a:prstGeom prst="rect">
            <a:avLst/>
          </a:prstGeom>
          <a:ln w="12700">
            <a:miter lim="400000"/>
          </a:ln>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image13.jpe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143917994_2881x1992.jpeg"/>
          <p:cNvPicPr>
            <a:picLocks noGrp="1" noChangeAspect="1"/>
          </p:cNvPicPr>
          <p:nvPr>
            <p:ph type="pic" idx="13"/>
          </p:nvPr>
        </p:nvPicPr>
        <p:blipFill>
          <a:blip r:embed="rId2">
            <a:extLst/>
          </a:blip>
          <a:srcRect l="4190" t="258" r="4102" b="269"/>
          <a:stretch>
            <a:fillRect/>
          </a:stretch>
        </p:blipFill>
        <p:spPr>
          <a:xfrm>
            <a:off x="-1" y="0"/>
            <a:ext cx="13004802" cy="9753600"/>
          </a:xfrm>
          <a:prstGeom prst="rect">
            <a:avLst/>
          </a:prstGeom>
        </p:spPr>
      </p:pic>
      <p:sp>
        <p:nvSpPr>
          <p:cNvPr id="303" name="Shape 303"/>
          <p:cNvSpPr>
            <a:spLocks noGrp="1"/>
          </p:cNvSpPr>
          <p:nvPr>
            <p:ph type="title"/>
          </p:nvPr>
        </p:nvSpPr>
        <p:spPr>
          <a:prstGeom prst="rect">
            <a:avLst/>
          </a:prstGeom>
        </p:spPr>
        <p:txBody>
          <a:bodyPr/>
          <a:lstStyle>
            <a:lvl1pPr defTabSz="368045">
              <a:defRPr sz="3900" spc="600"/>
            </a:lvl1pPr>
          </a:lstStyle>
          <a:p>
            <a:r>
              <a:t>International Relations committee award             </a:t>
            </a:r>
          </a:p>
        </p:txBody>
      </p:sp>
      <p:pic>
        <p:nvPicPr>
          <p:cNvPr id="304" name="image14.jpeg"/>
          <p:cNvPicPr>
            <a:picLocks noChangeAspect="1"/>
          </p:cNvPicPr>
          <p:nvPr/>
        </p:nvPicPr>
        <p:blipFill>
          <a:blip r:embed="rId3">
            <a:extLst/>
          </a:blip>
          <a:stretch>
            <a:fillRect/>
          </a:stretch>
        </p:blipFill>
        <p:spPr>
          <a:xfrm>
            <a:off x="10989309" y="549275"/>
            <a:ext cx="1160789" cy="1428750"/>
          </a:xfrm>
          <a:prstGeom prst="rect">
            <a:avLst/>
          </a:prstGeom>
          <a:ln w="12700">
            <a:miter lim="400000"/>
          </a:ln>
        </p:spPr>
      </p:pic>
      <p:sp>
        <p:nvSpPr>
          <p:cNvPr id="305" name="Shape 305"/>
          <p:cNvSpPr/>
          <p:nvPr/>
        </p:nvSpPr>
        <p:spPr>
          <a:xfrm>
            <a:off x="1335011" y="3403991"/>
            <a:ext cx="11684004" cy="294561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defTabSz="457200">
              <a:defRPr sz="2500">
                <a:solidFill>
                  <a:srgbClr val="FFFFFF"/>
                </a:solidFill>
                <a:latin typeface="Times New Roman"/>
                <a:ea typeface="Times New Roman"/>
                <a:cs typeface="Times New Roman"/>
                <a:sym typeface="Times New Roman"/>
              </a:defRPr>
            </a:pPr>
            <a:r>
              <a:t>THE HOPE PROJECT – funding education of secondary school girls in developing countries since 2005. </a:t>
            </a:r>
          </a:p>
          <a:p>
            <a:pPr algn="l" defTabSz="457200">
              <a:defRPr sz="2500">
                <a:solidFill>
                  <a:srgbClr val="FFFFFF"/>
                </a:solidFill>
                <a:latin typeface="Arial"/>
                <a:ea typeface="Arial"/>
                <a:cs typeface="Arial"/>
                <a:sym typeface="Arial"/>
              </a:defRPr>
            </a:pPr>
            <a:endParaRPr/>
          </a:p>
          <a:p>
            <a:pPr algn="l" defTabSz="457200">
              <a:defRPr sz="2500">
                <a:solidFill>
                  <a:srgbClr val="FFFFFF"/>
                </a:solidFill>
                <a:latin typeface="Times New Roman"/>
                <a:ea typeface="Times New Roman"/>
                <a:cs typeface="Times New Roman"/>
                <a:sym typeface="Times New Roman"/>
              </a:defRPr>
            </a:pPr>
            <a:r>
              <a:t>CFUW Salt Spring Island (SSI); the Hope Project Committee organizes fundraising </a:t>
            </a:r>
          </a:p>
          <a:p>
            <a:pPr algn="l" defTabSz="457200">
              <a:defRPr sz="2500">
                <a:solidFill>
                  <a:srgbClr val="FFFFFF"/>
                </a:solidFill>
                <a:latin typeface="Times New Roman"/>
                <a:ea typeface="Times New Roman"/>
                <a:cs typeface="Times New Roman"/>
                <a:sym typeface="Times New Roman"/>
              </a:defRPr>
            </a:pPr>
            <a:r>
              <a:t>and administers the project; club members contribute items to annual fundraising auction, make cash donations to the project or individually sponsor the education of a girl.</a:t>
            </a:r>
          </a:p>
          <a:p>
            <a:pPr algn="l" defTabSz="457200">
              <a:defRPr sz="2500">
                <a:solidFill>
                  <a:srgbClr val="FFFFFF"/>
                </a:solidFill>
                <a:latin typeface="Times New Roman"/>
                <a:ea typeface="Times New Roman"/>
                <a:cs typeface="Times New Roman"/>
                <a:sym typeface="Times New Roman"/>
              </a:defRPr>
            </a:pPr>
            <a:endParaRPr/>
          </a:p>
          <a:p>
            <a:pPr algn="l" defTabSz="457200">
              <a:defRPr sz="2500">
                <a:solidFill>
                  <a:srgbClr val="FFFFFF"/>
                </a:solidFill>
                <a:latin typeface="Times New Roman"/>
                <a:ea typeface="Times New Roman"/>
                <a:cs typeface="Times New Roman"/>
                <a:sym typeface="Times New Roman"/>
              </a:defRPr>
            </a:pPr>
            <a:r>
              <a:t>Victoria Olchowecki (President); Hilda Spendjian (Hope Project Chair)</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xfrm>
            <a:off x="660396" y="609600"/>
            <a:ext cx="6314191" cy="1854200"/>
          </a:xfrm>
          <a:prstGeom prst="rect">
            <a:avLst/>
          </a:prstGeom>
        </p:spPr>
        <p:txBody>
          <a:bodyPr/>
          <a:lstStyle>
            <a:lvl1pPr defTabSz="350520">
              <a:defRPr sz="2700" spc="400"/>
            </a:lvl1pPr>
          </a:lstStyle>
          <a:p>
            <a:r>
              <a:t>TRANSFORMING OUR WORLD: THE  2030 AGENDA FOR SUSTAINABLE DEVELOPMENT</a:t>
            </a:r>
          </a:p>
        </p:txBody>
      </p:sp>
      <p:sp>
        <p:nvSpPr>
          <p:cNvPr id="182" name="Shape 182"/>
          <p:cNvSpPr>
            <a:spLocks noGrp="1"/>
          </p:cNvSpPr>
          <p:nvPr>
            <p:ph type="body" sz="half" idx="1"/>
          </p:nvPr>
        </p:nvSpPr>
        <p:spPr>
          <a:xfrm>
            <a:off x="660400" y="2806700"/>
            <a:ext cx="5080000" cy="6057900"/>
          </a:xfrm>
          <a:prstGeom prst="rect">
            <a:avLst/>
          </a:prstGeom>
        </p:spPr>
        <p:txBody>
          <a:bodyPr/>
          <a:lstStyle/>
          <a:p>
            <a:pPr marL="0" indent="0">
              <a:buSzTx/>
              <a:buNone/>
            </a:pPr>
            <a:r>
              <a:t>1. NO POVERTY</a:t>
            </a:r>
          </a:p>
          <a:p>
            <a:pPr marL="0" indent="0">
              <a:buSzTx/>
              <a:buNone/>
            </a:pPr>
            <a:r>
              <a:t>2. ZERO HUNGER</a:t>
            </a:r>
          </a:p>
          <a:p>
            <a:pPr marL="0" indent="0">
              <a:buSzTx/>
              <a:buNone/>
            </a:pPr>
            <a:r>
              <a:t>3. GOOD HEALTH AND WELL-BEING</a:t>
            </a:r>
          </a:p>
          <a:p>
            <a:pPr marL="0" indent="0">
              <a:buSzTx/>
              <a:buNone/>
            </a:pPr>
            <a:r>
              <a:t>4. QUALITY EDUCATION</a:t>
            </a:r>
          </a:p>
          <a:p>
            <a:pPr marL="0" indent="0">
              <a:buSzTx/>
              <a:buNone/>
            </a:pPr>
            <a:r>
              <a:t>5. GENDER EQUALITY</a:t>
            </a:r>
          </a:p>
        </p:txBody>
      </p:sp>
      <p:grpSp>
        <p:nvGrpSpPr>
          <p:cNvPr id="185" name="Group 185"/>
          <p:cNvGrpSpPr/>
          <p:nvPr/>
        </p:nvGrpSpPr>
        <p:grpSpPr>
          <a:xfrm>
            <a:off x="7071312" y="1010258"/>
            <a:ext cx="3880512" cy="7733078"/>
            <a:chOff x="-1" y="-1"/>
            <a:chExt cx="3880511" cy="7733076"/>
          </a:xfrm>
        </p:grpSpPr>
        <p:pic>
          <p:nvPicPr>
            <p:cNvPr id="183" name="image1.gif"/>
            <p:cNvPicPr>
              <a:picLocks noChangeAspect="1"/>
            </p:cNvPicPr>
            <p:nvPr/>
          </p:nvPicPr>
          <p:blipFill>
            <a:blip r:embed="rId2">
              <a:extLst/>
            </a:blip>
            <a:stretch>
              <a:fillRect/>
            </a:stretch>
          </p:blipFill>
          <p:spPr>
            <a:xfrm>
              <a:off x="126998" y="88898"/>
              <a:ext cx="3626513" cy="7402878"/>
            </a:xfrm>
            <a:prstGeom prst="rect">
              <a:avLst/>
            </a:prstGeom>
            <a:ln w="12700" cap="flat">
              <a:noFill/>
              <a:miter lim="400000"/>
            </a:ln>
            <a:effectLst/>
          </p:spPr>
        </p:pic>
        <p:pic>
          <p:nvPicPr>
            <p:cNvPr id="184" name="image1.png"/>
            <p:cNvPicPr>
              <a:picLocks noChangeAspect="1"/>
            </p:cNvPicPr>
            <p:nvPr/>
          </p:nvPicPr>
          <p:blipFill>
            <a:blip r:embed="rId3">
              <a:extLst/>
            </a:blip>
            <a:stretch>
              <a:fillRect/>
            </a:stretch>
          </p:blipFill>
          <p:spPr>
            <a:xfrm>
              <a:off x="-2" y="-2"/>
              <a:ext cx="3880513" cy="7733078"/>
            </a:xfrm>
            <a:prstGeom prst="rect">
              <a:avLst/>
            </a:prstGeom>
            <a:ln w="12700" cap="flat">
              <a:noFill/>
              <a:miter lim="400000"/>
            </a:ln>
            <a:effectLst/>
          </p:spPr>
        </p:pic>
      </p:gr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title"/>
          </p:nvPr>
        </p:nvSpPr>
        <p:spPr>
          <a:xfrm>
            <a:off x="660396" y="609600"/>
            <a:ext cx="6314191" cy="1854200"/>
          </a:xfrm>
          <a:prstGeom prst="rect">
            <a:avLst/>
          </a:prstGeom>
        </p:spPr>
        <p:txBody>
          <a:bodyPr/>
          <a:lstStyle>
            <a:lvl1pPr defTabSz="350520">
              <a:defRPr sz="2700" spc="400"/>
            </a:lvl1pPr>
          </a:lstStyle>
          <a:p>
            <a:r>
              <a:t>TRANSFORMING OUR WORLD: THE  2030 AGENDA FOR SUSTAINABLE DEVELOPMENT</a:t>
            </a:r>
          </a:p>
        </p:txBody>
      </p:sp>
      <p:sp>
        <p:nvSpPr>
          <p:cNvPr id="188" name="Shape 188"/>
          <p:cNvSpPr>
            <a:spLocks noGrp="1"/>
          </p:cNvSpPr>
          <p:nvPr>
            <p:ph type="body" sz="half" idx="1"/>
          </p:nvPr>
        </p:nvSpPr>
        <p:spPr>
          <a:xfrm>
            <a:off x="660400" y="2806700"/>
            <a:ext cx="5080000" cy="6057900"/>
          </a:xfrm>
          <a:prstGeom prst="rect">
            <a:avLst/>
          </a:prstGeom>
        </p:spPr>
        <p:txBody>
          <a:bodyPr/>
          <a:lstStyle/>
          <a:p>
            <a:pPr marL="0" indent="0">
              <a:buSzTx/>
              <a:buNone/>
            </a:pPr>
            <a:r>
              <a:t>6. CLEAN WATER</a:t>
            </a:r>
          </a:p>
          <a:p>
            <a:pPr marL="0" indent="0">
              <a:buSzTx/>
              <a:buNone/>
            </a:pPr>
            <a:r>
              <a:t>7. AFFORDABLE AND CLEAN ENERGY</a:t>
            </a:r>
          </a:p>
          <a:p>
            <a:pPr marL="0" indent="0">
              <a:buSzTx/>
              <a:buNone/>
            </a:pPr>
            <a:r>
              <a:t>8. DECENT WORK AND ECONOMIC GROWTH</a:t>
            </a:r>
          </a:p>
          <a:p>
            <a:pPr marL="0" indent="0">
              <a:buSzTx/>
              <a:buNone/>
            </a:pPr>
            <a:r>
              <a:t>9. INDUSTRY, INNOVATION AND INFRASTRUCTURE</a:t>
            </a:r>
          </a:p>
          <a:p>
            <a:pPr marL="0" indent="0">
              <a:buSzTx/>
              <a:buNone/>
            </a:pPr>
            <a:r>
              <a:t>10. REDUCED INEQUALITIES</a:t>
            </a:r>
          </a:p>
        </p:txBody>
      </p:sp>
      <p:grpSp>
        <p:nvGrpSpPr>
          <p:cNvPr id="191" name="Group 191"/>
          <p:cNvGrpSpPr/>
          <p:nvPr/>
        </p:nvGrpSpPr>
        <p:grpSpPr>
          <a:xfrm>
            <a:off x="7071312" y="1010258"/>
            <a:ext cx="3880512" cy="7733078"/>
            <a:chOff x="-1" y="-1"/>
            <a:chExt cx="3880511" cy="7733076"/>
          </a:xfrm>
        </p:grpSpPr>
        <p:pic>
          <p:nvPicPr>
            <p:cNvPr id="189" name="image1.gif"/>
            <p:cNvPicPr>
              <a:picLocks noChangeAspect="1"/>
            </p:cNvPicPr>
            <p:nvPr/>
          </p:nvPicPr>
          <p:blipFill>
            <a:blip r:embed="rId2">
              <a:extLst/>
            </a:blip>
            <a:stretch>
              <a:fillRect/>
            </a:stretch>
          </p:blipFill>
          <p:spPr>
            <a:xfrm>
              <a:off x="126998" y="88898"/>
              <a:ext cx="3626513" cy="7402878"/>
            </a:xfrm>
            <a:prstGeom prst="rect">
              <a:avLst/>
            </a:prstGeom>
            <a:ln w="12700" cap="flat">
              <a:noFill/>
              <a:miter lim="400000"/>
            </a:ln>
            <a:effectLst/>
          </p:spPr>
        </p:pic>
        <p:pic>
          <p:nvPicPr>
            <p:cNvPr id="190" name="image1.png"/>
            <p:cNvPicPr>
              <a:picLocks noChangeAspect="1"/>
            </p:cNvPicPr>
            <p:nvPr/>
          </p:nvPicPr>
          <p:blipFill>
            <a:blip r:embed="rId3">
              <a:extLst/>
            </a:blip>
            <a:stretch>
              <a:fillRect/>
            </a:stretch>
          </p:blipFill>
          <p:spPr>
            <a:xfrm>
              <a:off x="-2" y="-2"/>
              <a:ext cx="3880513" cy="7733078"/>
            </a:xfrm>
            <a:prstGeom prst="rect">
              <a:avLst/>
            </a:prstGeom>
            <a:ln w="12700" cap="flat">
              <a:noFill/>
              <a:miter lim="400000"/>
            </a:ln>
            <a:effectLst/>
          </p:spPr>
        </p:pic>
      </p:gr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title"/>
          </p:nvPr>
        </p:nvSpPr>
        <p:spPr>
          <a:xfrm>
            <a:off x="660396" y="609600"/>
            <a:ext cx="6314191" cy="1854200"/>
          </a:xfrm>
          <a:prstGeom prst="rect">
            <a:avLst/>
          </a:prstGeom>
        </p:spPr>
        <p:txBody>
          <a:bodyPr/>
          <a:lstStyle>
            <a:lvl1pPr defTabSz="350520">
              <a:defRPr sz="2700" spc="400"/>
            </a:lvl1pPr>
          </a:lstStyle>
          <a:p>
            <a:r>
              <a:t>TRANSFORMING OUR WORLD: THE  2030 AGENDA FOR SUSTAINABLE DEVELOPMENT</a:t>
            </a:r>
          </a:p>
        </p:txBody>
      </p:sp>
      <p:sp>
        <p:nvSpPr>
          <p:cNvPr id="194" name="Shape 194"/>
          <p:cNvSpPr>
            <a:spLocks noGrp="1"/>
          </p:cNvSpPr>
          <p:nvPr>
            <p:ph type="body" sz="half" idx="1"/>
          </p:nvPr>
        </p:nvSpPr>
        <p:spPr>
          <a:xfrm>
            <a:off x="660400" y="2806700"/>
            <a:ext cx="5080000" cy="6057900"/>
          </a:xfrm>
          <a:prstGeom prst="rect">
            <a:avLst/>
          </a:prstGeom>
        </p:spPr>
        <p:txBody>
          <a:bodyPr/>
          <a:lstStyle/>
          <a:p>
            <a:pPr marL="0" indent="0">
              <a:buSzTx/>
              <a:buNone/>
            </a:pPr>
            <a:r>
              <a:t>11. SUSTAINABLE CITIES AND COMMUNITIES</a:t>
            </a:r>
          </a:p>
          <a:p>
            <a:pPr marL="0" indent="0">
              <a:buSzTx/>
              <a:buNone/>
            </a:pPr>
            <a:r>
              <a:t>12. RESPONSIBLE CONSUMPTION AND PRODUCTION</a:t>
            </a:r>
          </a:p>
          <a:p>
            <a:pPr marL="0" indent="0">
              <a:buSzTx/>
              <a:buNone/>
            </a:pPr>
            <a:r>
              <a:t>13. CLIMATE ACTION</a:t>
            </a:r>
          </a:p>
          <a:p>
            <a:pPr marL="0" indent="0">
              <a:buSzTx/>
              <a:buNone/>
            </a:pPr>
            <a:r>
              <a:t>14. LIFE BELOW WATER</a:t>
            </a:r>
          </a:p>
          <a:p>
            <a:pPr marL="0" indent="0">
              <a:buSzTx/>
              <a:buNone/>
            </a:pPr>
            <a:r>
              <a:t>15. LIFE ON LAND</a:t>
            </a:r>
          </a:p>
        </p:txBody>
      </p:sp>
      <p:grpSp>
        <p:nvGrpSpPr>
          <p:cNvPr id="197" name="Group 197"/>
          <p:cNvGrpSpPr/>
          <p:nvPr/>
        </p:nvGrpSpPr>
        <p:grpSpPr>
          <a:xfrm>
            <a:off x="7071312" y="1010258"/>
            <a:ext cx="3880512" cy="7733078"/>
            <a:chOff x="-1" y="-1"/>
            <a:chExt cx="3880511" cy="7733076"/>
          </a:xfrm>
        </p:grpSpPr>
        <p:pic>
          <p:nvPicPr>
            <p:cNvPr id="195" name="image1.gif"/>
            <p:cNvPicPr>
              <a:picLocks noChangeAspect="1"/>
            </p:cNvPicPr>
            <p:nvPr/>
          </p:nvPicPr>
          <p:blipFill>
            <a:blip r:embed="rId2">
              <a:extLst/>
            </a:blip>
            <a:stretch>
              <a:fillRect/>
            </a:stretch>
          </p:blipFill>
          <p:spPr>
            <a:xfrm>
              <a:off x="126998" y="88898"/>
              <a:ext cx="3626513" cy="7402878"/>
            </a:xfrm>
            <a:prstGeom prst="rect">
              <a:avLst/>
            </a:prstGeom>
            <a:ln w="12700" cap="flat">
              <a:noFill/>
              <a:miter lim="400000"/>
            </a:ln>
            <a:effectLst/>
          </p:spPr>
        </p:pic>
        <p:pic>
          <p:nvPicPr>
            <p:cNvPr id="196" name="image1.png"/>
            <p:cNvPicPr>
              <a:picLocks noChangeAspect="1"/>
            </p:cNvPicPr>
            <p:nvPr/>
          </p:nvPicPr>
          <p:blipFill>
            <a:blip r:embed="rId3">
              <a:extLst/>
            </a:blip>
            <a:stretch>
              <a:fillRect/>
            </a:stretch>
          </p:blipFill>
          <p:spPr>
            <a:xfrm>
              <a:off x="-2" y="-2"/>
              <a:ext cx="3880513" cy="7733078"/>
            </a:xfrm>
            <a:prstGeom prst="rect">
              <a:avLst/>
            </a:prstGeom>
            <a:ln w="12700" cap="flat">
              <a:noFill/>
              <a:miter lim="400000"/>
            </a:ln>
            <a:effectLst/>
          </p:spPr>
        </p:pic>
      </p:gr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p:cNvSpPr>
          <p:nvPr>
            <p:ph type="title"/>
          </p:nvPr>
        </p:nvSpPr>
        <p:spPr>
          <a:xfrm>
            <a:off x="660396" y="609600"/>
            <a:ext cx="6314191" cy="1854200"/>
          </a:xfrm>
          <a:prstGeom prst="rect">
            <a:avLst/>
          </a:prstGeom>
        </p:spPr>
        <p:txBody>
          <a:bodyPr/>
          <a:lstStyle>
            <a:lvl1pPr defTabSz="350520">
              <a:defRPr sz="2700" spc="400"/>
            </a:lvl1pPr>
          </a:lstStyle>
          <a:p>
            <a:r>
              <a:t>TRANSFORMING OUR WORLD: THE  2030 AGENDA FOR SUSTAINABLE DEVELOPMENT</a:t>
            </a:r>
          </a:p>
        </p:txBody>
      </p:sp>
      <p:sp>
        <p:nvSpPr>
          <p:cNvPr id="200" name="Shape 200"/>
          <p:cNvSpPr>
            <a:spLocks noGrp="1"/>
          </p:cNvSpPr>
          <p:nvPr>
            <p:ph type="body" sz="half" idx="1"/>
          </p:nvPr>
        </p:nvSpPr>
        <p:spPr>
          <a:xfrm>
            <a:off x="660400" y="2806700"/>
            <a:ext cx="5080000" cy="6057900"/>
          </a:xfrm>
          <a:prstGeom prst="rect">
            <a:avLst/>
          </a:prstGeom>
        </p:spPr>
        <p:txBody>
          <a:bodyPr/>
          <a:lstStyle/>
          <a:p>
            <a:pPr marL="0" indent="0">
              <a:buSzTx/>
              <a:buNone/>
            </a:pPr>
            <a:r>
              <a:t>16. PEACE, JUSTICE AND STONG INSTITUTIONS</a:t>
            </a:r>
          </a:p>
          <a:p>
            <a:pPr marL="0" indent="0">
              <a:buSzTx/>
              <a:buNone/>
            </a:pPr>
            <a:r>
              <a:t>17. PARTNERSHIPS FOR THE GOALS</a:t>
            </a:r>
          </a:p>
        </p:txBody>
      </p:sp>
      <p:grpSp>
        <p:nvGrpSpPr>
          <p:cNvPr id="203" name="Group 203"/>
          <p:cNvGrpSpPr/>
          <p:nvPr/>
        </p:nvGrpSpPr>
        <p:grpSpPr>
          <a:xfrm>
            <a:off x="7071312" y="1010258"/>
            <a:ext cx="3880512" cy="7733078"/>
            <a:chOff x="-1" y="-1"/>
            <a:chExt cx="3880511" cy="7733076"/>
          </a:xfrm>
        </p:grpSpPr>
        <p:pic>
          <p:nvPicPr>
            <p:cNvPr id="201" name="image1.gif"/>
            <p:cNvPicPr>
              <a:picLocks noChangeAspect="1"/>
            </p:cNvPicPr>
            <p:nvPr/>
          </p:nvPicPr>
          <p:blipFill>
            <a:blip r:embed="rId2">
              <a:extLst/>
            </a:blip>
            <a:stretch>
              <a:fillRect/>
            </a:stretch>
          </p:blipFill>
          <p:spPr>
            <a:xfrm>
              <a:off x="126998" y="88898"/>
              <a:ext cx="3626513" cy="7402878"/>
            </a:xfrm>
            <a:prstGeom prst="rect">
              <a:avLst/>
            </a:prstGeom>
            <a:ln w="12700" cap="flat">
              <a:noFill/>
              <a:miter lim="400000"/>
            </a:ln>
            <a:effectLst/>
          </p:spPr>
        </p:pic>
        <p:pic>
          <p:nvPicPr>
            <p:cNvPr id="202" name="image1.png"/>
            <p:cNvPicPr>
              <a:picLocks noChangeAspect="1"/>
            </p:cNvPicPr>
            <p:nvPr/>
          </p:nvPicPr>
          <p:blipFill>
            <a:blip r:embed="rId3">
              <a:extLst/>
            </a:blip>
            <a:stretch>
              <a:fillRect/>
            </a:stretch>
          </p:blipFill>
          <p:spPr>
            <a:xfrm>
              <a:off x="-2" y="-2"/>
              <a:ext cx="3880513" cy="7733078"/>
            </a:xfrm>
            <a:prstGeom prst="rect">
              <a:avLst/>
            </a:prstGeom>
            <a:ln w="12700" cap="flat">
              <a:noFill/>
              <a:miter lim="400000"/>
            </a:ln>
            <a:effectLst/>
          </p:spPr>
        </p:pic>
      </p:gr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image2.tif"/>
          <p:cNvPicPr>
            <a:picLocks noChangeAspect="1"/>
          </p:cNvPicPr>
          <p:nvPr/>
        </p:nvPicPr>
        <p:blipFill>
          <a:blip r:embed="rId2">
            <a:extLst/>
          </a:blip>
          <a:stretch>
            <a:fillRect/>
          </a:stretch>
        </p:blipFill>
        <p:spPr>
          <a:xfrm>
            <a:off x="2023726" y="1264295"/>
            <a:ext cx="9078446" cy="7861746"/>
          </a:xfrm>
          <a:prstGeom prst="rect">
            <a:avLst/>
          </a:prstGeom>
          <a:ln w="50800">
            <a:solidFill>
              <a:srgbClr val="000000"/>
            </a:solidFill>
            <a:miter lim="400000"/>
          </a:ln>
          <a:effectLst>
            <a:outerShdw blurRad="190500" dist="8455" dir="5400000" rotWithShape="0">
              <a:srgbClr val="000000"/>
            </a:outerShdw>
          </a:effectLst>
        </p:spPr>
      </p:pic>
    </p:spTree>
  </p:cSld>
  <p:clrMapOvr>
    <a:masterClrMapping/>
  </p:clrMapOvr>
  <p:transition spd="slow"/>
</p:sld>
</file>

<file path=ppt/theme/theme1.xml><?xml version="1.0" encoding="utf-8"?>
<a:theme xmlns:a="http://schemas.openxmlformats.org/drawingml/2006/main" name="New_Template1">
  <a:themeElements>
    <a:clrScheme name="New_Template1">
      <a:dk1>
        <a:srgbClr val="000000"/>
      </a:dk1>
      <a:lt1>
        <a:srgbClr val="000000"/>
      </a:lt1>
      <a:dk2>
        <a:srgbClr val="A7A7A7"/>
      </a:dk2>
      <a:lt2>
        <a:srgbClr val="535353"/>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Helvetica"/>
        <a:ea typeface="Helvetica"/>
        <a:cs typeface="Helvetica"/>
      </a:majorFont>
      <a:minorFont>
        <a:latin typeface="Lucida Grande"/>
        <a:ea typeface="Lucida Grande"/>
        <a:cs typeface="Lucida Grande"/>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1">
  <a:themeElements>
    <a:clrScheme name="New_Template1">
      <a:dk1>
        <a:srgbClr val="000000"/>
      </a:dk1>
      <a:lt1>
        <a:srgbClr val="FFFFFF"/>
      </a:lt1>
      <a:dk2>
        <a:srgbClr val="A7A7A7"/>
      </a:dk2>
      <a:lt2>
        <a:srgbClr val="535353"/>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Helvetica"/>
        <a:ea typeface="Helvetica"/>
        <a:cs typeface="Helvetica"/>
      </a:majorFont>
      <a:minorFont>
        <a:latin typeface="Lucida Grande"/>
        <a:ea typeface="Lucida Grande"/>
        <a:cs typeface="Lucida Grande"/>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25</TotalTime>
  <Words>1149</Words>
  <Application>Microsoft Office PowerPoint</Application>
  <PresentationFormat>Custom</PresentationFormat>
  <Paragraphs>91</Paragraphs>
  <Slides>46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Avenir Book</vt:lpstr>
      <vt:lpstr>Avenir Heavy</vt:lpstr>
      <vt:lpstr>Avenir Light</vt:lpstr>
      <vt:lpstr>Helvetica</vt:lpstr>
      <vt:lpstr>Lucida Grande</vt:lpstr>
      <vt:lpstr>Times New Roman</vt:lpstr>
      <vt:lpstr>New_Template1</vt:lpstr>
      <vt:lpstr>CFUW in the world</vt:lpstr>
      <vt:lpstr>“When you realize there is nothing lacking, the whole world belongs to you”.  Taoist proverb</vt:lpstr>
      <vt:lpstr>New Beginnings</vt:lpstr>
      <vt:lpstr>National Capacity Building</vt:lpstr>
      <vt:lpstr>TRANSFORMING OUR WORLD: THE  2030 AGENDA FOR SUSTAINABLE DEVELOPMENT</vt:lpstr>
      <vt:lpstr>TRANSFORMING OUR WORLD: THE  2030 AGENDA FOR SUSTAINABLE DEVELOPMENT</vt:lpstr>
      <vt:lpstr>TRANSFORMING OUR WORLD: THE  2030 AGENDA FOR SUSTAINABLE DEVELOPMENT</vt:lpstr>
      <vt:lpstr>TRANSFORMING OUR WORLD: THE  2030 AGENDA FOR SUSTAINABLE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with Giles Norman at the permanent mission of canada to the un</vt:lpstr>
      <vt:lpstr>PowerPoint Presentation</vt:lpstr>
      <vt:lpstr>PowerPoint Presentation</vt:lpstr>
      <vt:lpstr>PowerPoint Presentation</vt:lpstr>
      <vt:lpstr>Canada elected to United Nations Commission on the Status of Women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Feminist Research Contributes to, and Enriches the Implementation of the Sustainable Development Goals </vt:lpstr>
      <vt:lpstr>Panel</vt:lpstr>
      <vt:lpstr>PowerPoint Presentation</vt:lpstr>
      <vt:lpstr>PowerPoint Presentation</vt:lpstr>
      <vt:lpstr>PowerPoint Presentation</vt:lpstr>
      <vt:lpstr>mentorship award</vt:lpstr>
      <vt:lpstr>Sustainable development </vt:lpstr>
      <vt:lpstr>PowerPoint Presentation</vt:lpstr>
      <vt:lpstr>PowerPoint Presentation</vt:lpstr>
      <vt:lpstr>PowerPoint Presentation</vt:lpstr>
      <vt:lpstr>Global Affairs Canada Launches International Assistance Policy Review &amp; Consultations</vt:lpstr>
      <vt:lpstr>PowerPoint Presentation</vt:lpstr>
      <vt:lpstr>PowerPoint Presentation</vt:lpstr>
      <vt:lpstr>PowerPoint Presentation</vt:lpstr>
      <vt:lpstr>International Assistance by Thematic Priority, Global Affairs Canada</vt:lpstr>
      <vt:lpstr>Securing the future of children and youth (Includes spending towards Maternal, Newborn, and Child health (MNCH)): $1,198.0 M (35%) Humanitarian assistance: $814.2 M (24%) Stimulating sustainable economic growth: $621.2 M (18%) Increasing food security: $299.6 M (9%) Multisector assistance, social development, and development engagement: $251.0 M (7%) Promoting stability and security: $137.1 M (4%) Advancing democracy: $118.2 M (3%) Canada's total international assistance: $ 5.8 B</vt:lpstr>
      <vt:lpstr>PowerPoint Presentation</vt:lpstr>
      <vt:lpstr>PowerPoint Presentation</vt:lpstr>
      <vt:lpstr>International Relations committee award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CFUW in the world</dc:title>
  <dc:creator>CFUW Advocacy</dc:creator>
  <cp:lastModifiedBy>CFUW Advocacy</cp:lastModifiedBy>
  <cp:revision>2</cp:revision>
  <dcterms:modified xsi:type="dcterms:W3CDTF">2016-06-17T19:00:29Z</dcterms:modified>
</cp:coreProperties>
</file>