
<file path=[Content_Types].xml><?xml version="1.0" encoding="utf-8"?>
<Types xmlns="http://schemas.openxmlformats.org/package/2006/content-types">
  <Default Extension="png" ContentType="image/png"/>
  <Default Extension="pdf" ContentType="application/pd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2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2">
          <p15:clr>
            <a:srgbClr val="A4A3A4"/>
          </p15:clr>
        </p15:guide>
        <p15:guide id="2" pos="27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A148"/>
    <a:srgbClr val="8DC550"/>
    <a:srgbClr val="2B76B7"/>
    <a:srgbClr val="F7A24A"/>
    <a:srgbClr val="2D75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1" autoAdjust="0"/>
    <p:restoredTop sz="94602" autoAdjust="0"/>
  </p:normalViewPr>
  <p:slideViewPr>
    <p:cSldViewPr snapToGrid="0" snapToObjects="1">
      <p:cViewPr varScale="1">
        <p:scale>
          <a:sx n="125" d="100"/>
          <a:sy n="125" d="100"/>
        </p:scale>
        <p:origin x="1218" y="108"/>
      </p:cViewPr>
      <p:guideLst>
        <p:guide orient="horz" pos="892"/>
        <p:guide pos="27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31F95-9EEE-47F9-8FDE-7B693742493D}" type="datetimeFigureOut">
              <a:rPr lang="en-CA" smtClean="0"/>
              <a:pPr/>
              <a:t>03/07/2014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A9377-5477-4BB7-A95B-6C1C2927EC4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2751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d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936177" y="2735490"/>
            <a:ext cx="7309755" cy="504825"/>
          </a:xfrm>
        </p:spPr>
        <p:txBody>
          <a:bodyPr anchor="t">
            <a:normAutofit/>
          </a:bodyPr>
          <a:lstStyle>
            <a:lvl1pPr>
              <a:defRPr sz="2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GOES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36177" y="3956959"/>
            <a:ext cx="6400800" cy="117928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Description of presentation goes in this box here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015" y="1526400"/>
            <a:ext cx="4763719" cy="105351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6553200" y="3124200"/>
            <a:ext cx="2586979" cy="14724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553200" y="4724400"/>
            <a:ext cx="2586979" cy="15390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4"/>
          </p:nvPr>
        </p:nvSpPr>
        <p:spPr>
          <a:xfrm>
            <a:off x="457200" y="1589089"/>
            <a:ext cx="5799697" cy="39757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5"/>
          </p:nvPr>
        </p:nvSpPr>
        <p:spPr>
          <a:xfrm>
            <a:off x="6553200" y="1589089"/>
            <a:ext cx="2586979" cy="14073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908964" y="3427928"/>
            <a:ext cx="7309755" cy="504825"/>
          </a:xfrm>
        </p:spPr>
        <p:txBody>
          <a:bodyPr anchor="t">
            <a:normAutofit/>
          </a:bodyPr>
          <a:lstStyle>
            <a:lvl1pPr>
              <a:defRPr sz="22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 GOES HERE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08964" y="4293795"/>
            <a:ext cx="6400800" cy="1179286"/>
          </a:xfrm>
        </p:spPr>
        <p:txBody>
          <a:bodyPr anchor="t">
            <a:normAutofit/>
          </a:bodyPr>
          <a:lstStyle>
            <a:lvl1pPr marL="0" indent="0" algn="l">
              <a:buNone/>
              <a:defRPr sz="15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Description goes in this box here</a:t>
            </a:r>
            <a:endParaRPr lang="en-US" dirty="0"/>
          </a:p>
        </p:txBody>
      </p:sp>
      <p:pic>
        <p:nvPicPr>
          <p:cNvPr id="10" name="Picture 9" descr="cfuw-fcfdu-logo-white.eps"/>
          <p:cNvPicPr>
            <a:picLocks noChangeAspect="1"/>
          </p:cNvPicPr>
          <p:nvPr userDrawn="1"/>
        </p:nvPicPr>
        <mc:AlternateContent xmlns:mc="http://schemas.openxmlformats.org/markup-compatibility/2006">
          <mc:Choice xmlns="" xmlns:mv="urn:schemas-microsoft-com:mac:vml"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999674" y="2859539"/>
            <a:ext cx="2501897" cy="4128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10063" y="1589088"/>
            <a:ext cx="4505326" cy="4491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457200" y="2705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B76B7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B76B7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457200" y="1589089"/>
            <a:ext cx="3652115" cy="44919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0F4BB-72D2-4F43-87E6-76846713702D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53C60-4F1D-5E49-8161-4895BEA35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2B76B7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8DC550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7A14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unesco.org/themes/education-21st-century" TargetMode="External"/><Relationship Id="rId2" Type="http://schemas.openxmlformats.org/officeDocument/2006/relationships/hyperlink" Target="http://www.unesco.org/new/en/unesco/about-us/who-we-are/history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unesco.ca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46967" y="2687629"/>
            <a:ext cx="6178301" cy="932235"/>
          </a:xfrm>
        </p:spPr>
        <p:txBody>
          <a:bodyPr>
            <a:normAutofit/>
          </a:bodyPr>
          <a:lstStyle/>
          <a:p>
            <a:r>
              <a:rPr lang="en-CA" sz="2000" dirty="0" smtClean="0"/>
              <a:t>CFUW , the United Nations  and UNESCO</a:t>
            </a:r>
          </a:p>
          <a:p>
            <a:r>
              <a:rPr lang="en-CA" sz="2000" dirty="0" smtClean="0"/>
              <a:t>La FCFDU, les Nations </a:t>
            </a:r>
            <a:r>
              <a:rPr lang="en-CA" sz="2000" dirty="0" err="1" smtClean="0"/>
              <a:t>Unies</a:t>
            </a:r>
            <a:r>
              <a:rPr lang="en-CA" sz="2000" dirty="0" smtClean="0"/>
              <a:t> et UNESCO </a:t>
            </a:r>
            <a:endParaRPr lang="en-CA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46967" y="3396433"/>
            <a:ext cx="5118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dirty="0">
              <a:solidFill>
                <a:schemeClr val="bg1"/>
              </a:solidFill>
            </a:endParaRPr>
          </a:p>
          <a:p>
            <a:r>
              <a:rPr lang="en-CA" dirty="0" smtClean="0">
                <a:solidFill>
                  <a:schemeClr val="bg1"/>
                </a:solidFill>
              </a:rPr>
              <a:t>Le 20 </a:t>
            </a:r>
            <a:r>
              <a:rPr lang="en-CA" dirty="0" err="1" smtClean="0">
                <a:solidFill>
                  <a:schemeClr val="bg1"/>
                </a:solidFill>
              </a:rPr>
              <a:t>juin</a:t>
            </a:r>
            <a:r>
              <a:rPr lang="en-CA" dirty="0" smtClean="0">
                <a:solidFill>
                  <a:schemeClr val="bg1"/>
                </a:solidFill>
              </a:rPr>
              <a:t> - June 20, 2014</a:t>
            </a:r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National Commissions / Commissions nationales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Member States and National Commissions advise UNESCO on its future programmatic orientations </a:t>
            </a:r>
          </a:p>
          <a:p>
            <a:r>
              <a:rPr lang="en-US" dirty="0">
                <a:solidFill>
                  <a:schemeClr val="tx1"/>
                </a:solidFill>
              </a:rPr>
              <a:t>Regions: Africa, Asia and Pacific, Europe and North America, Latin America and Caribbean, Arab States</a:t>
            </a:r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/>
                </a:solidFill>
              </a:rPr>
              <a:t>Member States and National Commissions advise UNESCO on its future programmatic orientations </a:t>
            </a:r>
          </a:p>
          <a:p>
            <a:r>
              <a:rPr lang="en-US" dirty="0">
                <a:solidFill>
                  <a:schemeClr val="tx1"/>
                </a:solidFill>
              </a:rPr>
              <a:t>Regions: Africa, Asia and Pacific, Europe and North America, Latin America and Caribbean, Arab States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016438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7629" y="264920"/>
            <a:ext cx="8229600" cy="1143000"/>
          </a:xfrm>
        </p:spPr>
        <p:txBody>
          <a:bodyPr>
            <a:noAutofit/>
          </a:bodyPr>
          <a:lstStyle/>
          <a:p>
            <a:r>
              <a:rPr lang="fr-CA" sz="3200" dirty="0"/>
              <a:t>Canadian Commission for UNESCO / Commission canadienne pour l’UNESCO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000" dirty="0">
                <a:solidFill>
                  <a:schemeClr val="tx1"/>
                </a:solidFill>
              </a:rPr>
              <a:t>Operates, on a permanent basis, for the purpose of associating governmental and non-governmental bodies in education, sciences, culture and communication with the work of the Organization. </a:t>
            </a:r>
            <a:endParaRPr lang="en-US" sz="8000" dirty="0" smtClean="0">
              <a:solidFill>
                <a:schemeClr val="tx1"/>
              </a:solidFill>
            </a:endParaRPr>
          </a:p>
          <a:p>
            <a:endParaRPr lang="en-US" sz="8000" dirty="0">
              <a:solidFill>
                <a:schemeClr val="tx1"/>
              </a:solidFill>
            </a:endParaRPr>
          </a:p>
          <a:p>
            <a:endParaRPr lang="en-US" sz="8000" dirty="0">
              <a:solidFill>
                <a:schemeClr val="tx1"/>
              </a:solidFill>
            </a:endParaRPr>
          </a:p>
          <a:p>
            <a:r>
              <a:rPr lang="en-US" sz="8000" dirty="0" smtClean="0">
                <a:solidFill>
                  <a:schemeClr val="tx1"/>
                </a:solidFill>
              </a:rPr>
              <a:t>199 </a:t>
            </a:r>
            <a:r>
              <a:rPr lang="en-US" sz="8000" dirty="0">
                <a:solidFill>
                  <a:schemeClr val="tx1"/>
                </a:solidFill>
              </a:rPr>
              <a:t>National Commissions for UNESCO across the world. </a:t>
            </a:r>
            <a:endParaRPr lang="en-US" sz="8000" dirty="0" smtClean="0">
              <a:solidFill>
                <a:schemeClr val="tx1"/>
              </a:solidFill>
            </a:endParaRPr>
          </a:p>
          <a:p>
            <a:endParaRPr lang="en-US" sz="8000" dirty="0">
              <a:solidFill>
                <a:schemeClr val="tx1"/>
              </a:solidFill>
            </a:endParaRPr>
          </a:p>
          <a:p>
            <a:endParaRPr lang="en-US" sz="8000" dirty="0">
              <a:solidFill>
                <a:schemeClr val="tx1"/>
              </a:solidFill>
            </a:endParaRPr>
          </a:p>
          <a:p>
            <a:r>
              <a:rPr lang="en-US" sz="8000" dirty="0">
                <a:solidFill>
                  <a:schemeClr val="tx1"/>
                </a:solidFill>
              </a:rPr>
              <a:t>CCU the largest; administered by the Canadian Council for the </a:t>
            </a:r>
            <a:r>
              <a:rPr lang="en-US" sz="8000" dirty="0" smtClean="0">
                <a:solidFill>
                  <a:schemeClr val="tx1"/>
                </a:solidFill>
              </a:rPr>
              <a:t>Arts (Simon </a:t>
            </a:r>
            <a:r>
              <a:rPr lang="en-US" sz="8000" dirty="0" err="1" smtClean="0">
                <a:solidFill>
                  <a:schemeClr val="tx1"/>
                </a:solidFill>
              </a:rPr>
              <a:t>Brault</a:t>
            </a:r>
            <a:r>
              <a:rPr lang="en-US" sz="8000" dirty="0" smtClean="0">
                <a:solidFill>
                  <a:schemeClr val="tx1"/>
                </a:solidFill>
              </a:rPr>
              <a:t>, Director)</a:t>
            </a:r>
            <a:endParaRPr lang="en-US" sz="8000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err="1">
                <a:solidFill>
                  <a:schemeClr val="tx1"/>
                </a:solidFill>
              </a:rPr>
              <a:t>Agit</a:t>
            </a:r>
            <a:r>
              <a:rPr lang="en-US" sz="7200" dirty="0">
                <a:solidFill>
                  <a:schemeClr val="tx1"/>
                </a:solidFill>
              </a:rPr>
              <a:t> de </a:t>
            </a:r>
            <a:r>
              <a:rPr lang="en-US" sz="7200" dirty="0" err="1">
                <a:solidFill>
                  <a:schemeClr val="tx1"/>
                </a:solidFill>
              </a:rPr>
              <a:t>façon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permanente</a:t>
            </a:r>
            <a:r>
              <a:rPr lang="en-US" sz="7200" dirty="0">
                <a:solidFill>
                  <a:schemeClr val="tx1"/>
                </a:solidFill>
              </a:rPr>
              <a:t> pour</a:t>
            </a:r>
            <a:r>
              <a:rPr lang="en-US" sz="7200" b="1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associer</a:t>
            </a:r>
            <a:r>
              <a:rPr lang="en-US" sz="7200" dirty="0">
                <a:solidFill>
                  <a:schemeClr val="tx1"/>
                </a:solidFill>
              </a:rPr>
              <a:t> les </a:t>
            </a:r>
            <a:r>
              <a:rPr lang="en-US" sz="7200" dirty="0" err="1">
                <a:solidFill>
                  <a:schemeClr val="tx1"/>
                </a:solidFill>
              </a:rPr>
              <a:t>groupes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nationaux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gouvernementaux</a:t>
            </a:r>
            <a:r>
              <a:rPr lang="en-US" sz="7200" dirty="0">
                <a:solidFill>
                  <a:schemeClr val="tx1"/>
                </a:solidFill>
              </a:rPr>
              <a:t> et non </a:t>
            </a:r>
            <a:r>
              <a:rPr lang="en-US" sz="7200" dirty="0" err="1">
                <a:solidFill>
                  <a:schemeClr val="tx1"/>
                </a:solidFill>
              </a:rPr>
              <a:t>gouvernementaux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compétents</a:t>
            </a:r>
            <a:r>
              <a:rPr lang="en-US" sz="7200" dirty="0">
                <a:solidFill>
                  <a:schemeClr val="tx1"/>
                </a:solidFill>
              </a:rPr>
              <a:t> en </a:t>
            </a:r>
            <a:r>
              <a:rPr lang="en-US" sz="7200" dirty="0" err="1">
                <a:solidFill>
                  <a:schemeClr val="tx1"/>
                </a:solidFill>
              </a:rPr>
              <a:t>matière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d’éducation</a:t>
            </a:r>
            <a:r>
              <a:rPr lang="en-US" sz="7200" dirty="0">
                <a:solidFill>
                  <a:schemeClr val="tx1"/>
                </a:solidFill>
              </a:rPr>
              <a:t>, de science, de culture et de communication aux </a:t>
            </a:r>
            <a:r>
              <a:rPr lang="en-US" sz="7200" dirty="0" err="1">
                <a:solidFill>
                  <a:schemeClr val="tx1"/>
                </a:solidFill>
              </a:rPr>
              <a:t>travaux</a:t>
            </a:r>
            <a:r>
              <a:rPr lang="en-US" sz="7200" dirty="0">
                <a:solidFill>
                  <a:schemeClr val="tx1"/>
                </a:solidFill>
              </a:rPr>
              <a:t> de </a:t>
            </a:r>
            <a:r>
              <a:rPr lang="en-US" sz="7200" dirty="0" err="1">
                <a:solidFill>
                  <a:schemeClr val="tx1"/>
                </a:solidFill>
              </a:rPr>
              <a:t>l’Organisation</a:t>
            </a:r>
            <a:r>
              <a:rPr lang="en-US" sz="7200" dirty="0">
                <a:solidFill>
                  <a:schemeClr val="tx1"/>
                </a:solidFill>
              </a:rPr>
              <a:t>.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7200" dirty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 err="1" smtClean="0">
                <a:solidFill>
                  <a:schemeClr val="tx1"/>
                </a:solidFill>
              </a:rPr>
              <a:t>Actuellement</a:t>
            </a:r>
            <a:r>
              <a:rPr lang="en-US" sz="7200" dirty="0" smtClean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dans</a:t>
            </a:r>
            <a:r>
              <a:rPr lang="en-US" sz="7200" dirty="0">
                <a:solidFill>
                  <a:schemeClr val="tx1"/>
                </a:solidFill>
              </a:rPr>
              <a:t> le </a:t>
            </a:r>
            <a:r>
              <a:rPr lang="en-US" sz="7200" dirty="0" smtClean="0">
                <a:solidFill>
                  <a:schemeClr val="tx1"/>
                </a:solidFill>
              </a:rPr>
              <a:t>monde, 199</a:t>
            </a:r>
            <a:r>
              <a:rPr lang="en-US" sz="7200" dirty="0">
                <a:solidFill>
                  <a:schemeClr val="tx1"/>
                </a:solidFill>
              </a:rPr>
              <a:t> commissions </a:t>
            </a:r>
            <a:r>
              <a:rPr lang="en-US" sz="7200" dirty="0" err="1">
                <a:solidFill>
                  <a:schemeClr val="tx1"/>
                </a:solidFill>
              </a:rPr>
              <a:t>nationales</a:t>
            </a:r>
            <a:r>
              <a:rPr lang="en-US" sz="7200" dirty="0">
                <a:solidFill>
                  <a:schemeClr val="tx1"/>
                </a:solidFill>
              </a:rPr>
              <a:t> pour </a:t>
            </a:r>
            <a:r>
              <a:rPr lang="en-US" sz="7200" dirty="0" err="1">
                <a:solidFill>
                  <a:schemeClr val="tx1"/>
                </a:solidFill>
              </a:rPr>
              <a:t>l’UNESCO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7200" dirty="0">
              <a:solidFill>
                <a:schemeClr val="tx1"/>
              </a:solidFill>
            </a:endParaRPr>
          </a:p>
          <a:p>
            <a:pPr marL="274320" indent="-274320" fontAlgn="auto">
              <a:lnSpc>
                <a:spcPct val="12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7200" dirty="0">
                <a:solidFill>
                  <a:schemeClr val="tx1"/>
                </a:solidFill>
              </a:rPr>
              <a:t>La CCU </a:t>
            </a:r>
            <a:r>
              <a:rPr lang="en-US" sz="7200" dirty="0" err="1">
                <a:solidFill>
                  <a:schemeClr val="tx1"/>
                </a:solidFill>
              </a:rPr>
              <a:t>est</a:t>
            </a:r>
            <a:r>
              <a:rPr lang="en-US" sz="7200" dirty="0">
                <a:solidFill>
                  <a:schemeClr val="tx1"/>
                </a:solidFill>
              </a:rPr>
              <a:t> la plus </a:t>
            </a:r>
            <a:r>
              <a:rPr lang="en-US" sz="7200" dirty="0" err="1">
                <a:solidFill>
                  <a:schemeClr val="tx1"/>
                </a:solidFill>
              </a:rPr>
              <a:t>grande</a:t>
            </a:r>
            <a:r>
              <a:rPr lang="en-US" sz="7200" dirty="0">
                <a:solidFill>
                  <a:schemeClr val="tx1"/>
                </a:solidFill>
              </a:rPr>
              <a:t>; </a:t>
            </a:r>
            <a:r>
              <a:rPr lang="en-US" sz="7200" dirty="0" err="1">
                <a:solidFill>
                  <a:schemeClr val="tx1"/>
                </a:solidFill>
              </a:rPr>
              <a:t>mène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ses</a:t>
            </a:r>
            <a:r>
              <a:rPr lang="en-US" sz="7200" dirty="0">
                <a:solidFill>
                  <a:schemeClr val="tx1"/>
                </a:solidFill>
              </a:rPr>
              <a:t> </a:t>
            </a:r>
            <a:r>
              <a:rPr lang="en-US" sz="7200" dirty="0" err="1">
                <a:solidFill>
                  <a:schemeClr val="tx1"/>
                </a:solidFill>
              </a:rPr>
              <a:t>activités</a:t>
            </a:r>
            <a:r>
              <a:rPr lang="en-US" sz="7200" dirty="0">
                <a:solidFill>
                  <a:schemeClr val="tx1"/>
                </a:solidFill>
              </a:rPr>
              <a:t> sous </a:t>
            </a:r>
            <a:r>
              <a:rPr lang="en-US" sz="7200" dirty="0" err="1">
                <a:solidFill>
                  <a:schemeClr val="tx1"/>
                </a:solidFill>
              </a:rPr>
              <a:t>l’égide</a:t>
            </a:r>
            <a:r>
              <a:rPr lang="en-US" sz="7200" dirty="0">
                <a:solidFill>
                  <a:schemeClr val="tx1"/>
                </a:solidFill>
              </a:rPr>
              <a:t> du </a:t>
            </a:r>
            <a:r>
              <a:rPr lang="en-US" sz="7200" dirty="0" err="1">
                <a:solidFill>
                  <a:schemeClr val="tx1"/>
                </a:solidFill>
              </a:rPr>
              <a:t>Conseil</a:t>
            </a:r>
            <a:r>
              <a:rPr lang="en-US" sz="7200" dirty="0">
                <a:solidFill>
                  <a:schemeClr val="tx1"/>
                </a:solidFill>
              </a:rPr>
              <a:t> des arts du Canada </a:t>
            </a:r>
            <a:r>
              <a:rPr lang="en-US" sz="7200" dirty="0" smtClean="0">
                <a:solidFill>
                  <a:schemeClr val="tx1"/>
                </a:solidFill>
              </a:rPr>
              <a:t>(</a:t>
            </a:r>
            <a:r>
              <a:rPr lang="en-US" sz="7200" dirty="0" err="1" smtClean="0">
                <a:solidFill>
                  <a:schemeClr val="tx1"/>
                </a:solidFill>
              </a:rPr>
              <a:t>directeur</a:t>
            </a:r>
            <a:r>
              <a:rPr lang="en-US" sz="7200" dirty="0" smtClean="0">
                <a:solidFill>
                  <a:schemeClr val="tx1"/>
                </a:solidFill>
              </a:rPr>
              <a:t>, Simon </a:t>
            </a:r>
            <a:r>
              <a:rPr lang="en-US" sz="7200" dirty="0" err="1" smtClean="0">
                <a:solidFill>
                  <a:schemeClr val="tx1"/>
                </a:solidFill>
              </a:rPr>
              <a:t>Brault</a:t>
            </a:r>
            <a:r>
              <a:rPr lang="en-US" sz="7200" dirty="0" smtClean="0">
                <a:solidFill>
                  <a:schemeClr val="tx1"/>
                </a:solidFill>
              </a:rPr>
              <a:t>)</a:t>
            </a:r>
            <a:r>
              <a:rPr lang="en-US" sz="7200" dirty="0"/>
              <a:t/>
            </a:r>
            <a:br>
              <a:rPr lang="en-US" sz="7200" dirty="0"/>
            </a:br>
            <a:endParaRPr lang="en-US" sz="72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44058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CCU – </a:t>
            </a:r>
            <a:r>
              <a:rPr lang="fr-CA" dirty="0" smtClean="0"/>
              <a:t>2012-2017 </a:t>
            </a:r>
            <a:r>
              <a:rPr lang="fr-CA" sz="3100" dirty="0" smtClean="0"/>
              <a:t>&amp; CFUW / FCFDU</a:t>
            </a:r>
            <a:r>
              <a:rPr lang="fr-CA" dirty="0"/>
              <a:t/>
            </a:r>
            <a:br>
              <a:rPr lang="fr-CA" dirty="0"/>
            </a:br>
            <a:r>
              <a:rPr lang="fr-CA" dirty="0" err="1"/>
              <a:t>Strategic</a:t>
            </a:r>
            <a:r>
              <a:rPr lang="fr-CA" dirty="0"/>
              <a:t> Plan stratégique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Review and strategic reorientation of the CCU’s activities as part of the Future Directions of UNESCO </a:t>
            </a:r>
            <a:r>
              <a:rPr lang="en-US" dirty="0" smtClean="0">
                <a:solidFill>
                  <a:schemeClr val="tx1"/>
                </a:solidFill>
              </a:rPr>
              <a:t>2012-2017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onsultations </a:t>
            </a:r>
            <a:r>
              <a:rPr lang="en-US" dirty="0">
                <a:solidFill>
                  <a:schemeClr val="tx1"/>
                </a:solidFill>
              </a:rPr>
              <a:t>on the </a:t>
            </a:r>
            <a:r>
              <a:rPr lang="en-US" dirty="0" smtClean="0">
                <a:solidFill>
                  <a:schemeClr val="tx1"/>
                </a:solidFill>
              </a:rPr>
              <a:t>post-2015 UNESCO priorities</a:t>
            </a:r>
            <a:endParaRPr lang="en-US" dirty="0">
              <a:solidFill>
                <a:schemeClr val="tx1"/>
              </a:solidFill>
            </a:endParaRPr>
          </a:p>
          <a:p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dirty="0">
                <a:solidFill>
                  <a:schemeClr val="tx1"/>
                </a:solidFill>
              </a:rPr>
              <a:t>Un examen et une réorientation stratégique des activités de la CCU dans le cadre des réflexions futures de l’UNESCO 2012-2017</a:t>
            </a:r>
          </a:p>
          <a:p>
            <a:r>
              <a:rPr lang="fr-CA" dirty="0">
                <a:solidFill>
                  <a:schemeClr val="tx1"/>
                </a:solidFill>
              </a:rPr>
              <a:t>C</a:t>
            </a:r>
            <a:r>
              <a:rPr lang="fr-CA" dirty="0" smtClean="0">
                <a:solidFill>
                  <a:schemeClr val="tx1"/>
                </a:solidFill>
              </a:rPr>
              <a:t>onsultations </a:t>
            </a:r>
            <a:r>
              <a:rPr lang="fr-CA" dirty="0">
                <a:solidFill>
                  <a:schemeClr val="tx1"/>
                </a:solidFill>
              </a:rPr>
              <a:t>sur </a:t>
            </a:r>
            <a:r>
              <a:rPr lang="fr-CA" dirty="0" smtClean="0">
                <a:solidFill>
                  <a:schemeClr val="tx1"/>
                </a:solidFill>
              </a:rPr>
              <a:t>les priorités de </a:t>
            </a:r>
            <a:r>
              <a:rPr lang="fr-CA" dirty="0">
                <a:solidFill>
                  <a:schemeClr val="tx1"/>
                </a:solidFill>
              </a:rPr>
              <a:t>l’UNESCO </a:t>
            </a:r>
            <a:r>
              <a:rPr lang="fr-CA" dirty="0" smtClean="0">
                <a:solidFill>
                  <a:schemeClr val="tx1"/>
                </a:solidFill>
              </a:rPr>
              <a:t>après 2015</a:t>
            </a:r>
            <a:endParaRPr lang="fr-CA" dirty="0">
              <a:solidFill>
                <a:schemeClr val="tx1"/>
              </a:solidFill>
            </a:endParaRP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4076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Priorities</a:t>
            </a:r>
            <a:r>
              <a:rPr lang="fr-CA" dirty="0" smtClean="0"/>
              <a:t> / Priorités ≥ 2015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CA" dirty="0">
                <a:solidFill>
                  <a:schemeClr val="tx1"/>
                </a:solidFill>
              </a:rPr>
              <a:t>Q</a:t>
            </a:r>
            <a:r>
              <a:rPr lang="en-CA" dirty="0" smtClean="0">
                <a:solidFill>
                  <a:schemeClr val="tx1"/>
                </a:solidFill>
              </a:rPr>
              <a:t>uality </a:t>
            </a:r>
            <a:r>
              <a:rPr lang="en-CA" dirty="0">
                <a:solidFill>
                  <a:schemeClr val="tx1"/>
                </a:solidFill>
              </a:rPr>
              <a:t>education and quality teachers</a:t>
            </a:r>
            <a:r>
              <a:rPr lang="en-CA" dirty="0" smtClean="0">
                <a:solidFill>
                  <a:schemeClr val="tx1"/>
                </a:solidFill>
              </a:rPr>
              <a:t>;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E</a:t>
            </a:r>
            <a:r>
              <a:rPr lang="en-CA" dirty="0" smtClean="0">
                <a:solidFill>
                  <a:schemeClr val="tx1"/>
                </a:solidFill>
              </a:rPr>
              <a:t>quity </a:t>
            </a:r>
            <a:r>
              <a:rPr lang="en-CA" dirty="0">
                <a:solidFill>
                  <a:schemeClr val="tx1"/>
                </a:solidFill>
              </a:rPr>
              <a:t>education and lifelong learning</a:t>
            </a:r>
            <a:r>
              <a:rPr lang="en-CA" dirty="0" smtClean="0">
                <a:solidFill>
                  <a:schemeClr val="tx1"/>
                </a:solidFill>
              </a:rPr>
              <a:t>;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 </a:t>
            </a:r>
            <a:r>
              <a:rPr lang="en-CA" dirty="0">
                <a:solidFill>
                  <a:schemeClr val="tx1"/>
                </a:solidFill>
              </a:rPr>
              <a:t>TVET skills development, technical and vocational </a:t>
            </a:r>
            <a:r>
              <a:rPr lang="en-CA" dirty="0" smtClean="0">
                <a:solidFill>
                  <a:schemeClr val="tx1"/>
                </a:solidFill>
              </a:rPr>
              <a:t>education; </a:t>
            </a: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education </a:t>
            </a:r>
            <a:r>
              <a:rPr lang="en-CA" dirty="0">
                <a:solidFill>
                  <a:schemeClr val="tx1"/>
                </a:solidFill>
              </a:rPr>
              <a:t>in a global perspective (human rights, democracy, and sustainable development)</a:t>
            </a:r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smtClean="0">
                <a:solidFill>
                  <a:schemeClr val="tx1"/>
                </a:solidFill>
              </a:rPr>
              <a:t>Une éducation et du personnel enseignant de qualité;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Égalité des sexes et apprentissage tout au long de la vie;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Développement des critères et de la formation technique et professionnelle;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Une éducation axée sur une perspective mondiale (les droits humains, la démocratie et le développement durable)</a:t>
            </a:r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665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2400" dirty="0" smtClean="0"/>
              <a:t>0PPORTUNITIES FOR CFUW CLUBS/ COLLABORATIONS POSSIBLES POUR LES ASSOCIATIONS DE LA FCFDU </a:t>
            </a:r>
            <a:endParaRPr lang="fr-CA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Arts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dirty="0" smtClean="0">
                <a:solidFill>
                  <a:schemeClr val="tx1"/>
                </a:solidFill>
              </a:rPr>
              <a:t>learning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Associated Schools Project Network in </a:t>
            </a:r>
            <a:r>
              <a:rPr lang="en-US" sz="1600" dirty="0" smtClean="0">
                <a:solidFill>
                  <a:schemeClr val="tx1"/>
                </a:solidFill>
              </a:rPr>
              <a:t>Canada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Biosphere Reserves </a:t>
            </a:r>
            <a:r>
              <a:rPr lang="en-US" sz="1600" dirty="0" smtClean="0">
                <a:solidFill>
                  <a:schemeClr val="tx1"/>
                </a:solidFill>
              </a:rPr>
              <a:t>Network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Canadian Coalition of Municipalities Against Racism and </a:t>
            </a:r>
            <a:r>
              <a:rPr lang="en-US" sz="1600" dirty="0" smtClean="0">
                <a:solidFill>
                  <a:schemeClr val="tx1"/>
                </a:solidFill>
              </a:rPr>
              <a:t>Discrimination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Culture of </a:t>
            </a:r>
            <a:r>
              <a:rPr lang="en-US" sz="1600" dirty="0" smtClean="0">
                <a:solidFill>
                  <a:schemeClr val="tx1"/>
                </a:solidFill>
              </a:rPr>
              <a:t>Peace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UNESCO Chairs in </a:t>
            </a:r>
            <a:r>
              <a:rPr lang="en-US" sz="1600" dirty="0" smtClean="0">
                <a:solidFill>
                  <a:schemeClr val="tx1"/>
                </a:solidFill>
              </a:rPr>
              <a:t>Canada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Education for sustainable development (</a:t>
            </a:r>
            <a:r>
              <a:rPr lang="en-US" sz="1600" dirty="0" smtClean="0">
                <a:solidFill>
                  <a:schemeClr val="tx1"/>
                </a:solidFill>
              </a:rPr>
              <a:t>ESD)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rgbClr val="FF0000"/>
                </a:solidFill>
              </a:rPr>
              <a:t>Adult Learners Week in </a:t>
            </a:r>
            <a:r>
              <a:rPr lang="en-US" sz="1600" dirty="0" smtClean="0">
                <a:solidFill>
                  <a:srgbClr val="FF0000"/>
                </a:solidFill>
              </a:rPr>
              <a:t>Canada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World Heritage Sites </a:t>
            </a:r>
          </a:p>
          <a:p>
            <a:r>
              <a:rPr lang="en-US" sz="1600" dirty="0">
                <a:solidFill>
                  <a:schemeClr val="tx1"/>
                </a:solidFill>
              </a:rPr>
              <a:t>World Summit on the Information Society (WSIS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Youth Network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fr-CA" sz="6400" dirty="0" smtClean="0">
                <a:solidFill>
                  <a:schemeClr val="tx1"/>
                </a:solidFill>
              </a:rPr>
              <a:t>Arts </a:t>
            </a:r>
            <a:r>
              <a:rPr lang="fr-CA" sz="6400" dirty="0">
                <a:solidFill>
                  <a:schemeClr val="tx1"/>
                </a:solidFill>
              </a:rPr>
              <a:t>et </a:t>
            </a:r>
            <a:r>
              <a:rPr lang="fr-CA" sz="6400" dirty="0" smtClean="0">
                <a:solidFill>
                  <a:schemeClr val="tx1"/>
                </a:solidFill>
              </a:rPr>
              <a:t>apprentissage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Réseau canadien des écoles associées de l'UNESCO (RÉSEAU</a:t>
            </a:r>
            <a:r>
              <a:rPr lang="fr-CA" sz="6400" dirty="0" smtClean="0">
                <a:solidFill>
                  <a:schemeClr val="tx1"/>
                </a:solidFill>
              </a:rPr>
              <a:t>)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Les réserves de la </a:t>
            </a:r>
            <a:r>
              <a:rPr lang="fr-CA" sz="6400" dirty="0" smtClean="0">
                <a:solidFill>
                  <a:schemeClr val="tx1"/>
                </a:solidFill>
              </a:rPr>
              <a:t>biosphère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Coalition canadienne des municipalités contre le racisme et la </a:t>
            </a:r>
            <a:r>
              <a:rPr lang="fr-CA" sz="6400" dirty="0" smtClean="0">
                <a:solidFill>
                  <a:schemeClr val="tx1"/>
                </a:solidFill>
              </a:rPr>
              <a:t>discrimination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Culture de la </a:t>
            </a:r>
            <a:r>
              <a:rPr lang="fr-CA" sz="6400" dirty="0" smtClean="0">
                <a:solidFill>
                  <a:schemeClr val="tx1"/>
                </a:solidFill>
              </a:rPr>
              <a:t>paix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Chaires UNESCO au </a:t>
            </a:r>
            <a:r>
              <a:rPr lang="fr-CA" sz="6400" dirty="0" smtClean="0">
                <a:solidFill>
                  <a:schemeClr val="tx1"/>
                </a:solidFill>
              </a:rPr>
              <a:t>Canada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Éducation en vue du développement durable (EDD</a:t>
            </a:r>
            <a:r>
              <a:rPr lang="fr-CA" sz="6400" dirty="0" smtClean="0">
                <a:solidFill>
                  <a:schemeClr val="tx1"/>
                </a:solidFill>
              </a:rPr>
              <a:t>)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rgbClr val="FF0000"/>
                </a:solidFill>
              </a:rPr>
              <a:t>Semaine des apprenants adultes au </a:t>
            </a:r>
            <a:r>
              <a:rPr lang="fr-CA" sz="6400" dirty="0" smtClean="0">
                <a:solidFill>
                  <a:srgbClr val="FF0000"/>
                </a:solidFill>
              </a:rPr>
              <a:t>Canada</a:t>
            </a:r>
            <a:endParaRPr lang="fr-CA" sz="6400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Sites du patrimoine </a:t>
            </a:r>
            <a:r>
              <a:rPr lang="fr-CA" sz="6400" dirty="0" smtClean="0">
                <a:solidFill>
                  <a:schemeClr val="tx1"/>
                </a:solidFill>
              </a:rPr>
              <a:t>mondial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Sommet mondial sur la société de l'information (SMSI</a:t>
            </a:r>
            <a:r>
              <a:rPr lang="fr-CA" sz="6400" dirty="0" smtClean="0">
                <a:solidFill>
                  <a:schemeClr val="tx1"/>
                </a:solidFill>
              </a:rPr>
              <a:t>)</a:t>
            </a:r>
            <a:endParaRPr lang="fr-CA" sz="6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fr-CA" sz="6400" dirty="0">
                <a:solidFill>
                  <a:schemeClr val="tx1"/>
                </a:solidFill>
              </a:rPr>
              <a:t>Réseau Jeunesse</a:t>
            </a:r>
          </a:p>
          <a:p>
            <a:endParaRPr lang="fr-CA" sz="2000" dirty="0"/>
          </a:p>
        </p:txBody>
      </p:sp>
    </p:spTree>
    <p:extLst>
      <p:ext uri="{BB962C8B-B14F-4D97-AF65-F5344CB8AC3E}">
        <p14:creationId xmlns:p14="http://schemas.microsoft.com/office/powerpoint/2010/main" val="28896144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fr-FR" dirty="0"/>
              <a:t>More info / </a:t>
            </a:r>
            <a:r>
              <a:rPr lang="en-US" altLang="fr-FR" dirty="0" smtClean="0"/>
              <a:t>+ de </a:t>
            </a:r>
            <a:r>
              <a:rPr lang="en-US" altLang="fr-FR" dirty="0" err="1" smtClean="0"/>
              <a:t>Renseignements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err="1">
                <a:solidFill>
                  <a:schemeClr val="tx1"/>
                </a:solidFill>
              </a:rPr>
              <a:t>Video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  <a:hlinkClick r:id="rId2"/>
              </a:rPr>
              <a:t>http://www.unesco.org/new/en/unesco/about-us/who-we-are/history</a:t>
            </a:r>
            <a:r>
              <a:rPr lang="fr-CA" dirty="0" smtClean="0">
                <a:solidFill>
                  <a:schemeClr val="tx1"/>
                </a:solidFill>
                <a:hlinkClick r:id="rId2"/>
              </a:rPr>
              <a:t>/</a:t>
            </a: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UNESCO &amp; </a:t>
            </a:r>
            <a:r>
              <a:rPr lang="fr-CA" dirty="0" err="1" smtClean="0">
                <a:solidFill>
                  <a:schemeClr val="tx1"/>
                </a:solidFill>
              </a:rPr>
              <a:t>education</a:t>
            </a:r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fr-CA" dirty="0" smtClean="0">
                <a:solidFill>
                  <a:schemeClr val="tx1"/>
                </a:solidFill>
                <a:hlinkClick r:id="rId3"/>
              </a:rPr>
              <a:t>en.unesco.org/themes/education-21st-century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CCU</a:t>
            </a:r>
            <a:endParaRPr lang="fr-CA" dirty="0">
              <a:solidFill>
                <a:schemeClr val="tx1"/>
              </a:solidFill>
            </a:endParaRPr>
          </a:p>
          <a:p>
            <a:r>
              <a:rPr lang="fr-CA" dirty="0">
                <a:solidFill>
                  <a:schemeClr val="tx1"/>
                </a:solidFill>
                <a:hlinkClick r:id="rId4"/>
              </a:rPr>
              <a:t>http://www.unesco.ca</a:t>
            </a:r>
            <a:r>
              <a:rPr lang="fr-CA" dirty="0" smtClean="0">
                <a:solidFill>
                  <a:schemeClr val="tx1"/>
                </a:solidFill>
                <a:hlinkClick r:id="rId4"/>
              </a:rPr>
              <a:t>/</a:t>
            </a:r>
            <a:endParaRPr lang="fr-CA" dirty="0" smtClean="0">
              <a:solidFill>
                <a:schemeClr val="tx1"/>
              </a:solidFill>
            </a:endParaRPr>
          </a:p>
          <a:p>
            <a:endParaRPr lang="fr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6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NATIONS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Founded in 1945 to promote international cooperation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51 member states – now 193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Headquarters in New York, Vienna, Geneva, Nairobi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Five active organs or sections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	General Assembly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			Security Council 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Economic and Social Council 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Secretariat (Civil Service)</a:t>
            </a:r>
          </a:p>
          <a:p>
            <a:pPr lvl="2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International Court of Justice</a:t>
            </a: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NATIONS 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Led by Ban </a:t>
            </a:r>
            <a:r>
              <a:rPr lang="en-US" dirty="0" err="1" smtClean="0">
                <a:solidFill>
                  <a:schemeClr val="tx1"/>
                </a:solidFill>
              </a:rPr>
              <a:t>Ki</a:t>
            </a:r>
            <a:r>
              <a:rPr lang="en-US" dirty="0" smtClean="0">
                <a:solidFill>
                  <a:schemeClr val="tx1"/>
                </a:solidFill>
              </a:rPr>
              <a:t>-Moon, Secretary General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 Women created in 2010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Led by </a:t>
            </a:r>
            <a:r>
              <a:rPr lang="en-US" dirty="0" err="1" smtClean="0">
                <a:solidFill>
                  <a:schemeClr val="tx1"/>
                </a:solidFill>
              </a:rPr>
              <a:t>Phumzile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Mlambo-Ngcuka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Main Issues</a:t>
            </a:r>
          </a:p>
          <a:p>
            <a:pPr lvl="2"/>
            <a:r>
              <a:rPr lang="en-US" dirty="0" smtClean="0"/>
              <a:t>Elimination of Discrimination against women and girls</a:t>
            </a:r>
          </a:p>
          <a:p>
            <a:pPr lvl="2"/>
            <a:r>
              <a:rPr lang="en-US" dirty="0" smtClean="0"/>
              <a:t>Empowerment of Women</a:t>
            </a:r>
          </a:p>
          <a:p>
            <a:pPr lvl="2"/>
            <a:r>
              <a:rPr lang="en-US" dirty="0" smtClean="0"/>
              <a:t>Achievement of Equality between women and men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ECONOMIC &amp; SOCIAL COUNCIL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>
                <a:solidFill>
                  <a:schemeClr val="tx1"/>
                </a:solidFill>
              </a:rPr>
              <a:t>Established in 1946 to deal with economic and social challenges as a UN Charter body 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Responsible for 14 specialized agencies, 9 functional and 6 regional commissions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Regular meetings with academics, business sector, and 3,200+ non-governmental organizations  (CFUW and IFUW)</a:t>
            </a:r>
          </a:p>
          <a:p>
            <a:r>
              <a:rPr lang="en-CA" sz="2800" dirty="0" smtClean="0">
                <a:solidFill>
                  <a:schemeClr val="tx1"/>
                </a:solidFill>
              </a:rPr>
              <a:t> 54 members elected by the General Assembly </a:t>
            </a:r>
          </a:p>
          <a:p>
            <a:endParaRPr lang="en-CA" sz="2800" dirty="0" smtClean="0"/>
          </a:p>
          <a:p>
            <a:endParaRPr lang="en-CA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Commission on Status of Women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45 Member States form Commission elected by ECOSOC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Meets in March in NY for two weeks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2014  - more than 6,000 registered representatives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 Annual Theme, Review theme 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Side events, parallel sessions, films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Official UN presentations, debates and proceedings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Agreed Conclusions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CFUW at the UN CSW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>
                <a:solidFill>
                  <a:schemeClr val="tx1"/>
                </a:solidFill>
              </a:rPr>
              <a:t>Applied and accredited in 1998 with “special consultative status” at ECOSOC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CFUW Representative -  VP International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Delegation of CFUW members &amp; others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Learn, listen, network, influence government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Present parallel sessions		</a:t>
            </a:r>
          </a:p>
          <a:p>
            <a:pPr>
              <a:buNone/>
            </a:pPr>
            <a:r>
              <a:rPr lang="en-CA" dirty="0" smtClean="0">
                <a:solidFill>
                  <a:schemeClr val="tx1"/>
                </a:solidFill>
              </a:rPr>
              <a:t>				Prostitution, Non-State Actor Torture, 			Primary Education in Afghanistan  </a:t>
            </a:r>
          </a:p>
          <a:p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Opportunities</a:t>
            </a:r>
            <a:r>
              <a:rPr lang="en-CA" smtClean="0"/>
              <a:t>	for CFUW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Follow-up to UN – Domestic Advocacy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Shadow Reports, 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Letters and Briefs to Government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Working in Partnerships with Other NGOs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Presenting at other UN Bodies such as the Human Rights Council in Geneva</a:t>
            </a:r>
          </a:p>
          <a:p>
            <a:pPr>
              <a:buNone/>
            </a:pPr>
            <a:r>
              <a:rPr lang="en-CA" dirty="0" smtClean="0">
                <a:solidFill>
                  <a:schemeClr val="tx1"/>
                </a:solidFill>
              </a:rPr>
              <a:t> </a:t>
            </a:r>
            <a:endParaRPr lang="en-C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UNESCO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 United Nations Conference for the establishment of an educational and cultural organization (ECO/CONF) convened in London from 1 to 16 November 1945. WWII had scarcely ended.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fr-CA" dirty="0">
                <a:solidFill>
                  <a:schemeClr val="tx1"/>
                </a:solidFill>
              </a:rPr>
              <a:t>Une Conférence des Nations Unies pour l'établissement d'une organisation éducative et culturelle (ECO/CONF) se tient à Londres du 1er au 16 novembre 1945, juste à la fin de la guerre.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73687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UNESCO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At the end of the conference, thirty-seven countries founded the United Nations Educational, Scientific and Cultural Organization (UNESCO).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A" dirty="0">
                <a:solidFill>
                  <a:schemeClr val="tx1"/>
                </a:solidFill>
              </a:rPr>
              <a:t> </a:t>
            </a:r>
            <a:r>
              <a:rPr lang="fr-CA" dirty="0" smtClean="0">
                <a:solidFill>
                  <a:schemeClr val="tx1"/>
                </a:solidFill>
              </a:rPr>
              <a:t>À la </a:t>
            </a:r>
            <a:r>
              <a:rPr lang="fr-CA" dirty="0">
                <a:solidFill>
                  <a:schemeClr val="tx1"/>
                </a:solidFill>
              </a:rPr>
              <a:t>fin de la conférence, 37 É</a:t>
            </a:r>
            <a:r>
              <a:rPr lang="fr-CA" dirty="0" smtClean="0">
                <a:solidFill>
                  <a:schemeClr val="tx1"/>
                </a:solidFill>
              </a:rPr>
              <a:t>tats </a:t>
            </a:r>
            <a:r>
              <a:rPr lang="fr-CA" dirty="0">
                <a:solidFill>
                  <a:schemeClr val="tx1"/>
                </a:solidFill>
              </a:rPr>
              <a:t>signent l’Acte constitutif qui marque la naissance de l’Organisation des Nations Unies pour l’éducation, la science et la culture (UNESCO).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91085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875</Words>
  <Application>Microsoft Office PowerPoint</Application>
  <PresentationFormat>On-screen Show (4:3)</PresentationFormat>
  <Paragraphs>127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 2</vt:lpstr>
      <vt:lpstr>Office Theme</vt:lpstr>
      <vt:lpstr>PowerPoint Presentation</vt:lpstr>
      <vt:lpstr>UNITED NATIONS </vt:lpstr>
      <vt:lpstr>UNITED NATIONS   </vt:lpstr>
      <vt:lpstr>ECONOMIC &amp; SOCIAL COUNCIL</vt:lpstr>
      <vt:lpstr>Commission on Status of Women </vt:lpstr>
      <vt:lpstr>CFUW at the UN CSW </vt:lpstr>
      <vt:lpstr>Other Opportunities for CFUW </vt:lpstr>
      <vt:lpstr>UNESCO</vt:lpstr>
      <vt:lpstr>UNESCO</vt:lpstr>
      <vt:lpstr>National Commissions / Commissions nationales</vt:lpstr>
      <vt:lpstr>Canadian Commission for UNESCO / Commission canadienne pour l’UNESCO</vt:lpstr>
      <vt:lpstr>CCU – 2012-2017 &amp; CFUW / FCFDU Strategic Plan stratégique</vt:lpstr>
      <vt:lpstr>Priorities / Priorités ≥ 2015</vt:lpstr>
      <vt:lpstr>0PPORTUNITIES FOR CFUW CLUBS/ COLLABORATIONS POSSIBLES POUR LES ASSOCIATIONS DE LA FCFDU </vt:lpstr>
      <vt:lpstr>More info / + de Renseignements</vt:lpstr>
    </vt:vector>
  </TitlesOfParts>
  <Company>Blindside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Barchyn</dc:creator>
  <cp:lastModifiedBy>Robin Jackson</cp:lastModifiedBy>
  <cp:revision>58</cp:revision>
  <dcterms:created xsi:type="dcterms:W3CDTF">2014-05-13T20:16:32Z</dcterms:created>
  <dcterms:modified xsi:type="dcterms:W3CDTF">2014-07-03T13:22:08Z</dcterms:modified>
</cp:coreProperties>
</file>