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49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ABE3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6301" y="1477394"/>
            <a:ext cx="8131397" cy="159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ABE33E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4C52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59024" y="0"/>
            <a:ext cx="4111625" cy="0"/>
          </a:xfrm>
          <a:custGeom>
            <a:avLst/>
            <a:gdLst/>
            <a:ahLst/>
            <a:cxnLst/>
            <a:rect l="l" t="t" r="r" b="b"/>
            <a:pathLst>
              <a:path w="4111625">
                <a:moveTo>
                  <a:pt x="0" y="0"/>
                </a:moveTo>
                <a:lnTo>
                  <a:pt x="4111631" y="0"/>
                </a:lnTo>
              </a:path>
            </a:pathLst>
          </a:custGeom>
          <a:ln w="3175">
            <a:solidFill>
              <a:srgbClr val="00AE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59024" y="0"/>
            <a:ext cx="4111625" cy="0"/>
          </a:xfrm>
          <a:custGeom>
            <a:avLst/>
            <a:gdLst/>
            <a:ahLst/>
            <a:cxnLst/>
            <a:rect l="l" t="t" r="r" b="b"/>
            <a:pathLst>
              <a:path w="4111625">
                <a:moveTo>
                  <a:pt x="0" y="0"/>
                </a:moveTo>
                <a:lnTo>
                  <a:pt x="4111631" y="0"/>
                </a:lnTo>
              </a:path>
            </a:pathLst>
          </a:custGeom>
          <a:ln w="3175">
            <a:solidFill>
              <a:srgbClr val="00AE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63449" y="0"/>
            <a:ext cx="6581140" cy="253365"/>
          </a:xfrm>
          <a:custGeom>
            <a:avLst/>
            <a:gdLst/>
            <a:ahLst/>
            <a:cxnLst/>
            <a:rect l="l" t="t" r="r" b="b"/>
            <a:pathLst>
              <a:path w="6581140" h="253365">
                <a:moveTo>
                  <a:pt x="6580549" y="253324"/>
                </a:moveTo>
                <a:lnTo>
                  <a:pt x="1081738" y="253324"/>
                </a:lnTo>
                <a:lnTo>
                  <a:pt x="0" y="0"/>
                </a:lnTo>
                <a:lnTo>
                  <a:pt x="6580549" y="0"/>
                </a:lnTo>
                <a:lnTo>
                  <a:pt x="6580549" y="253324"/>
                </a:lnTo>
                <a:close/>
              </a:path>
            </a:pathLst>
          </a:custGeom>
          <a:solidFill>
            <a:srgbClr val="00A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1225" y="461957"/>
            <a:ext cx="8181549" cy="378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9112" y="1597398"/>
            <a:ext cx="7825774" cy="297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4C52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57150"/>
            <a:ext cx="8839200" cy="49681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3449" y="0"/>
            <a:ext cx="6581140" cy="253365"/>
          </a:xfrm>
          <a:custGeom>
            <a:avLst/>
            <a:gdLst/>
            <a:ahLst/>
            <a:cxnLst/>
            <a:rect l="l" t="t" r="r" b="b"/>
            <a:pathLst>
              <a:path w="6581140" h="253365">
                <a:moveTo>
                  <a:pt x="6580549" y="253324"/>
                </a:moveTo>
                <a:lnTo>
                  <a:pt x="1081738" y="253324"/>
                </a:lnTo>
                <a:lnTo>
                  <a:pt x="0" y="0"/>
                </a:lnTo>
                <a:lnTo>
                  <a:pt x="6580549" y="0"/>
                </a:lnTo>
                <a:lnTo>
                  <a:pt x="6580549" y="253324"/>
                </a:lnTo>
                <a:close/>
              </a:path>
            </a:pathLst>
          </a:custGeom>
          <a:solidFill>
            <a:srgbClr val="00A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Conscious</a:t>
            </a:r>
            <a:r>
              <a:rPr spc="-155" dirty="0"/>
              <a:t> </a:t>
            </a:r>
            <a:r>
              <a:rPr spc="45" dirty="0"/>
              <a:t>behaviour</a:t>
            </a:r>
          </a:p>
        </p:txBody>
      </p:sp>
      <p:sp>
        <p:nvSpPr>
          <p:cNvPr id="4" name="object 4"/>
          <p:cNvSpPr/>
          <p:nvPr/>
        </p:nvSpPr>
        <p:spPr>
          <a:xfrm>
            <a:off x="3428050" y="1905324"/>
            <a:ext cx="2207050" cy="212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774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020">
              <a:lnSpc>
                <a:spcPct val="100000"/>
              </a:lnSpc>
            </a:pPr>
            <a:r>
              <a:rPr spc="-10" dirty="0"/>
              <a:t>Antidote </a:t>
            </a:r>
            <a:r>
              <a:rPr spc="-15" dirty="0"/>
              <a:t>to</a:t>
            </a:r>
            <a:r>
              <a:rPr spc="-250" dirty="0"/>
              <a:t> </a:t>
            </a:r>
            <a:r>
              <a:rPr spc="40" dirty="0"/>
              <a:t>consumerism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3474" y="1499939"/>
            <a:ext cx="7502525" cy="307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4665" marR="626110" indent="-481965">
              <a:lnSpc>
                <a:spcPct val="100000"/>
              </a:lnSpc>
              <a:buClr>
                <a:srgbClr val="ABE33E"/>
              </a:buClr>
              <a:buFont typeface="MS PGothic"/>
              <a:buChar char="◆"/>
              <a:tabLst>
                <a:tab pos="495300" algn="l"/>
              </a:tabLst>
            </a:pPr>
            <a:r>
              <a:rPr sz="2000" spc="175" dirty="0">
                <a:solidFill>
                  <a:srgbClr val="004C52"/>
                </a:solidFill>
                <a:latin typeface="Gill Sans MT"/>
                <a:cs typeface="Gill Sans MT"/>
              </a:rPr>
              <a:t>Much</a:t>
            </a:r>
            <a:r>
              <a:rPr sz="2000" spc="-8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85" dirty="0">
                <a:solidFill>
                  <a:srgbClr val="004C52"/>
                </a:solidFill>
                <a:latin typeface="Gill Sans MT"/>
                <a:cs typeface="Gill Sans MT"/>
              </a:rPr>
              <a:t>of</a:t>
            </a:r>
            <a:r>
              <a:rPr sz="2000" spc="-8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55" dirty="0">
                <a:solidFill>
                  <a:srgbClr val="004C52"/>
                </a:solidFill>
                <a:latin typeface="Gill Sans MT"/>
                <a:cs typeface="Gill Sans MT"/>
              </a:rPr>
              <a:t>our</a:t>
            </a:r>
            <a:r>
              <a:rPr sz="2000" spc="-8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130" dirty="0">
                <a:solidFill>
                  <a:srgbClr val="004C52"/>
                </a:solidFill>
                <a:latin typeface="Gill Sans MT"/>
                <a:cs typeface="Gill Sans MT"/>
              </a:rPr>
              <a:t>behaviour</a:t>
            </a:r>
            <a:r>
              <a:rPr sz="2000" spc="-8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270" dirty="0">
                <a:solidFill>
                  <a:srgbClr val="004C52"/>
                </a:solidFill>
                <a:latin typeface="Gill Sans MT"/>
                <a:cs typeface="Gill Sans MT"/>
              </a:rPr>
              <a:t>as</a:t>
            </a:r>
            <a:r>
              <a:rPr sz="2000" spc="-8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165" dirty="0">
                <a:solidFill>
                  <a:srgbClr val="004C52"/>
                </a:solidFill>
                <a:latin typeface="Gill Sans MT"/>
                <a:cs typeface="Gill Sans MT"/>
              </a:rPr>
              <a:t>consumers</a:t>
            </a:r>
            <a:r>
              <a:rPr sz="2000" spc="-8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220" dirty="0">
                <a:solidFill>
                  <a:srgbClr val="004C52"/>
                </a:solidFill>
                <a:latin typeface="Gill Sans MT"/>
                <a:cs typeface="Gill Sans MT"/>
              </a:rPr>
              <a:t>is</a:t>
            </a:r>
            <a:r>
              <a:rPr sz="2000" spc="-8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170" dirty="0">
                <a:solidFill>
                  <a:srgbClr val="004C52"/>
                </a:solidFill>
                <a:latin typeface="Gill Sans MT"/>
                <a:cs typeface="Gill Sans MT"/>
              </a:rPr>
              <a:t>automatic</a:t>
            </a:r>
            <a:r>
              <a:rPr sz="2000" spc="-8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210" dirty="0">
                <a:solidFill>
                  <a:srgbClr val="004C52"/>
                </a:solidFill>
                <a:latin typeface="Gill Sans MT"/>
                <a:cs typeface="Gill Sans MT"/>
              </a:rPr>
              <a:t>and  </a:t>
            </a:r>
            <a:r>
              <a:rPr sz="2000" spc="155" dirty="0">
                <a:solidFill>
                  <a:srgbClr val="004C52"/>
                </a:solidFill>
                <a:latin typeface="Gill Sans MT"/>
                <a:cs typeface="Gill Sans MT"/>
              </a:rPr>
              <a:t>influenced</a:t>
            </a:r>
            <a:r>
              <a:rPr sz="20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130" dirty="0">
                <a:solidFill>
                  <a:srgbClr val="004C52"/>
                </a:solidFill>
                <a:latin typeface="Gill Sans MT"/>
                <a:cs typeface="Gill Sans MT"/>
              </a:rPr>
              <a:t>by</a:t>
            </a:r>
            <a:r>
              <a:rPr sz="20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165" dirty="0">
                <a:solidFill>
                  <a:srgbClr val="004C52"/>
                </a:solidFill>
                <a:latin typeface="Gill Sans MT"/>
                <a:cs typeface="Gill Sans MT"/>
              </a:rPr>
              <a:t>unconscious</a:t>
            </a:r>
            <a:r>
              <a:rPr sz="20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120" dirty="0">
                <a:solidFill>
                  <a:srgbClr val="004C52"/>
                </a:solidFill>
                <a:latin typeface="Gill Sans MT"/>
                <a:cs typeface="Gill Sans MT"/>
              </a:rPr>
              <a:t>choice</a:t>
            </a:r>
            <a:endParaRPr sz="2000">
              <a:latin typeface="Gill Sans MT"/>
              <a:cs typeface="Gill Sans MT"/>
            </a:endParaRPr>
          </a:p>
          <a:p>
            <a:pPr marL="494665" indent="-481965">
              <a:lnSpc>
                <a:spcPct val="100000"/>
              </a:lnSpc>
              <a:spcBef>
                <a:spcPts val="975"/>
              </a:spcBef>
              <a:buClr>
                <a:srgbClr val="ABE33E"/>
              </a:buClr>
              <a:buFont typeface="MS PGothic"/>
              <a:buChar char="◆"/>
              <a:tabLst>
                <a:tab pos="495300" algn="l"/>
              </a:tabLst>
            </a:pPr>
            <a:r>
              <a:rPr sz="2000" spc="135" dirty="0">
                <a:solidFill>
                  <a:srgbClr val="004C52"/>
                </a:solidFill>
                <a:latin typeface="Gill Sans MT"/>
                <a:cs typeface="Gill Sans MT"/>
              </a:rPr>
              <a:t>Lack</a:t>
            </a:r>
            <a:r>
              <a:rPr sz="2000" spc="-8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85" dirty="0">
                <a:solidFill>
                  <a:srgbClr val="004C52"/>
                </a:solidFill>
                <a:latin typeface="Gill Sans MT"/>
                <a:cs typeface="Gill Sans MT"/>
              </a:rPr>
              <a:t>of</a:t>
            </a:r>
            <a:r>
              <a:rPr sz="2000" spc="-8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120" dirty="0">
                <a:solidFill>
                  <a:srgbClr val="004C52"/>
                </a:solidFill>
                <a:latin typeface="Gill Sans MT"/>
                <a:cs typeface="Gill Sans MT"/>
              </a:rPr>
              <a:t>connection</a:t>
            </a:r>
            <a:r>
              <a:rPr sz="2000" spc="-8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210" dirty="0">
                <a:solidFill>
                  <a:srgbClr val="004C52"/>
                </a:solidFill>
                <a:latin typeface="Gill Sans MT"/>
                <a:cs typeface="Gill Sans MT"/>
              </a:rPr>
              <a:t>and</a:t>
            </a:r>
            <a:r>
              <a:rPr sz="2000" spc="-8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215" dirty="0">
                <a:solidFill>
                  <a:srgbClr val="004C52"/>
                </a:solidFill>
                <a:latin typeface="Gill Sans MT"/>
                <a:cs typeface="Gill Sans MT"/>
              </a:rPr>
              <a:t>meaning</a:t>
            </a:r>
            <a:r>
              <a:rPr sz="2000" spc="-8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220" dirty="0">
                <a:solidFill>
                  <a:srgbClr val="004C52"/>
                </a:solidFill>
                <a:latin typeface="Gill Sans MT"/>
                <a:cs typeface="Gill Sans MT"/>
              </a:rPr>
              <a:t>is</a:t>
            </a:r>
            <a:r>
              <a:rPr sz="2000" spc="-8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195" dirty="0">
                <a:solidFill>
                  <a:srgbClr val="004C52"/>
                </a:solidFill>
                <a:latin typeface="Gill Sans MT"/>
                <a:cs typeface="Gill Sans MT"/>
              </a:rPr>
              <a:t>cause</a:t>
            </a:r>
            <a:r>
              <a:rPr sz="2000" spc="-8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85" dirty="0">
                <a:solidFill>
                  <a:srgbClr val="004C52"/>
                </a:solidFill>
                <a:latin typeface="Gill Sans MT"/>
                <a:cs typeface="Gill Sans MT"/>
              </a:rPr>
              <a:t>of</a:t>
            </a:r>
            <a:r>
              <a:rPr sz="2000" spc="-8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160" dirty="0">
                <a:solidFill>
                  <a:srgbClr val="004C52"/>
                </a:solidFill>
                <a:latin typeface="Gill Sans MT"/>
                <a:cs typeface="Gill Sans MT"/>
              </a:rPr>
              <a:t>consumption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buClr>
                <a:srgbClr val="ABE33E"/>
              </a:buClr>
              <a:buFont typeface="MS PGothic"/>
              <a:buChar char="◆"/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buClr>
                <a:srgbClr val="ABE33E"/>
              </a:buClr>
              <a:buFont typeface="MS PGothic"/>
              <a:buChar char="◆"/>
            </a:pPr>
            <a:endParaRPr sz="165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</a:pPr>
            <a:r>
              <a:rPr sz="2000" b="1" spc="65" dirty="0">
                <a:solidFill>
                  <a:srgbClr val="004C52"/>
                </a:solidFill>
                <a:latin typeface="Gill Sans MT"/>
                <a:cs typeface="Gill Sans MT"/>
              </a:rPr>
              <a:t>Studies </a:t>
            </a:r>
            <a:r>
              <a:rPr sz="2000" b="1" spc="40" dirty="0">
                <a:solidFill>
                  <a:srgbClr val="004C52"/>
                </a:solidFill>
                <a:latin typeface="Gill Sans MT"/>
                <a:cs typeface="Gill Sans MT"/>
              </a:rPr>
              <a:t>have </a:t>
            </a:r>
            <a:r>
              <a:rPr sz="2000" b="1" spc="50" dirty="0">
                <a:solidFill>
                  <a:srgbClr val="004C52"/>
                </a:solidFill>
                <a:latin typeface="Gill Sans MT"/>
                <a:cs typeface="Gill Sans MT"/>
              </a:rPr>
              <a:t>shown </a:t>
            </a:r>
            <a:r>
              <a:rPr sz="2000" b="1" spc="35" dirty="0">
                <a:solidFill>
                  <a:srgbClr val="004C52"/>
                </a:solidFill>
                <a:latin typeface="Gill Sans MT"/>
                <a:cs typeface="Gill Sans MT"/>
              </a:rPr>
              <a:t>that</a:t>
            </a:r>
            <a:r>
              <a:rPr sz="2000" b="1" spc="-37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b="1" spc="40" dirty="0">
                <a:solidFill>
                  <a:srgbClr val="004C52"/>
                </a:solidFill>
                <a:latin typeface="Gill Sans MT"/>
                <a:cs typeface="Gill Sans MT"/>
              </a:rPr>
              <a:t>mindfulness...</a:t>
            </a:r>
            <a:endParaRPr sz="2000">
              <a:latin typeface="Gill Sans MT"/>
              <a:cs typeface="Gill Sans MT"/>
            </a:endParaRPr>
          </a:p>
          <a:p>
            <a:pPr marL="494665" indent="-481965">
              <a:lnSpc>
                <a:spcPct val="100000"/>
              </a:lnSpc>
              <a:spcBef>
                <a:spcPts val="975"/>
              </a:spcBef>
              <a:buClr>
                <a:srgbClr val="ABE33E"/>
              </a:buClr>
              <a:buFont typeface="MS PGothic"/>
              <a:buChar char="◆"/>
              <a:tabLst>
                <a:tab pos="495300" algn="l"/>
              </a:tabLst>
            </a:pPr>
            <a:r>
              <a:rPr sz="2000" spc="120" dirty="0">
                <a:solidFill>
                  <a:srgbClr val="004C52"/>
                </a:solidFill>
                <a:latin typeface="Gill Sans MT"/>
                <a:cs typeface="Gill Sans MT"/>
              </a:rPr>
              <a:t>fosters</a:t>
            </a:r>
            <a:r>
              <a:rPr sz="2000" spc="-8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150" dirty="0">
                <a:solidFill>
                  <a:srgbClr val="004C52"/>
                </a:solidFill>
                <a:latin typeface="Gill Sans MT"/>
                <a:cs typeface="Gill Sans MT"/>
              </a:rPr>
              <a:t>increased</a:t>
            </a:r>
            <a:r>
              <a:rPr sz="2000" spc="-8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100" dirty="0">
                <a:solidFill>
                  <a:srgbClr val="004C52"/>
                </a:solidFill>
                <a:latin typeface="Gill Sans MT"/>
                <a:cs typeface="Gill Sans MT"/>
              </a:rPr>
              <a:t>self-control</a:t>
            </a:r>
            <a:r>
              <a:rPr sz="2000" spc="-8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210" dirty="0">
                <a:solidFill>
                  <a:srgbClr val="004C52"/>
                </a:solidFill>
                <a:latin typeface="Gill Sans MT"/>
                <a:cs typeface="Gill Sans MT"/>
              </a:rPr>
              <a:t>and</a:t>
            </a:r>
            <a:r>
              <a:rPr sz="2000" spc="-8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135" dirty="0">
                <a:solidFill>
                  <a:srgbClr val="004C52"/>
                </a:solidFill>
                <a:latin typeface="Gill Sans MT"/>
                <a:cs typeface="Gill Sans MT"/>
              </a:rPr>
              <a:t>self-regulation</a:t>
            </a:r>
            <a:endParaRPr sz="2000">
              <a:latin typeface="Gill Sans MT"/>
              <a:cs typeface="Gill Sans MT"/>
            </a:endParaRPr>
          </a:p>
          <a:p>
            <a:pPr marL="494665" marR="5080" indent="-481965">
              <a:lnSpc>
                <a:spcPct val="100000"/>
              </a:lnSpc>
              <a:spcBef>
                <a:spcPts val="975"/>
              </a:spcBef>
              <a:buClr>
                <a:srgbClr val="ABE33E"/>
              </a:buClr>
              <a:buFont typeface="MS PGothic"/>
              <a:buChar char="◆"/>
              <a:tabLst>
                <a:tab pos="495300" algn="l"/>
              </a:tabLst>
            </a:pPr>
            <a:r>
              <a:rPr sz="2000" spc="225" dirty="0">
                <a:solidFill>
                  <a:srgbClr val="004C52"/>
                </a:solidFill>
                <a:latin typeface="Gill Sans MT"/>
                <a:cs typeface="Gill Sans MT"/>
              </a:rPr>
              <a:t>may </a:t>
            </a:r>
            <a:r>
              <a:rPr sz="2000" spc="105" dirty="0">
                <a:solidFill>
                  <a:srgbClr val="004C52"/>
                </a:solidFill>
                <a:latin typeface="Gill Sans MT"/>
                <a:cs typeface="Gill Sans MT"/>
              </a:rPr>
              <a:t>serve </a:t>
            </a:r>
            <a:r>
              <a:rPr sz="2000" spc="270" dirty="0">
                <a:solidFill>
                  <a:srgbClr val="004C52"/>
                </a:solidFill>
                <a:latin typeface="Gill Sans MT"/>
                <a:cs typeface="Gill Sans MT"/>
              </a:rPr>
              <a:t>as </a:t>
            </a:r>
            <a:r>
              <a:rPr sz="2000" spc="235" dirty="0">
                <a:solidFill>
                  <a:srgbClr val="004C52"/>
                </a:solidFill>
                <a:latin typeface="Gill Sans MT"/>
                <a:cs typeface="Gill Sans MT"/>
              </a:rPr>
              <a:t>an </a:t>
            </a:r>
            <a:r>
              <a:rPr sz="2000" spc="110" dirty="0">
                <a:solidFill>
                  <a:srgbClr val="004C52"/>
                </a:solidFill>
                <a:latin typeface="Arial"/>
                <a:cs typeface="Arial"/>
              </a:rPr>
              <a:t>“</a:t>
            </a:r>
            <a:r>
              <a:rPr sz="2000" spc="110" dirty="0">
                <a:solidFill>
                  <a:srgbClr val="004C52"/>
                </a:solidFill>
                <a:latin typeface="Gill Sans MT"/>
                <a:cs typeface="Gill Sans MT"/>
              </a:rPr>
              <a:t>antidote </a:t>
            </a:r>
            <a:r>
              <a:rPr sz="2000" spc="35" dirty="0">
                <a:solidFill>
                  <a:srgbClr val="004C52"/>
                </a:solidFill>
                <a:latin typeface="Gill Sans MT"/>
                <a:cs typeface="Gill Sans MT"/>
              </a:rPr>
              <a:t>to </a:t>
            </a:r>
            <a:r>
              <a:rPr sz="2000" spc="160" dirty="0">
                <a:solidFill>
                  <a:srgbClr val="004C52"/>
                </a:solidFill>
                <a:latin typeface="Gill Sans MT"/>
                <a:cs typeface="Gill Sans MT"/>
              </a:rPr>
              <a:t>consumerism</a:t>
            </a:r>
            <a:r>
              <a:rPr sz="2000" spc="160" dirty="0">
                <a:solidFill>
                  <a:srgbClr val="004C52"/>
                </a:solidFill>
                <a:latin typeface="Arial"/>
                <a:cs typeface="Arial"/>
              </a:rPr>
              <a:t>” </a:t>
            </a:r>
            <a:r>
              <a:rPr sz="2000" spc="130" dirty="0">
                <a:solidFill>
                  <a:srgbClr val="004C52"/>
                </a:solidFill>
                <a:latin typeface="Gill Sans MT"/>
                <a:cs typeface="Gill Sans MT"/>
              </a:rPr>
              <a:t>by </a:t>
            </a:r>
            <a:r>
              <a:rPr sz="2000" spc="195" dirty="0">
                <a:solidFill>
                  <a:srgbClr val="004C52"/>
                </a:solidFill>
                <a:latin typeface="Gill Sans MT"/>
                <a:cs typeface="Gill Sans MT"/>
              </a:rPr>
              <a:t>enhancing  </a:t>
            </a:r>
            <a:r>
              <a:rPr sz="2000" spc="160" dirty="0">
                <a:solidFill>
                  <a:srgbClr val="004C52"/>
                </a:solidFill>
                <a:latin typeface="Gill Sans MT"/>
                <a:cs typeface="Gill Sans MT"/>
              </a:rPr>
              <a:t>fulfillment</a:t>
            </a:r>
            <a:r>
              <a:rPr sz="2000" spc="-8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135" dirty="0">
                <a:solidFill>
                  <a:srgbClr val="004C52"/>
                </a:solidFill>
                <a:latin typeface="Gill Sans MT"/>
                <a:cs typeface="Gill Sans MT"/>
              </a:rPr>
              <a:t>through</a:t>
            </a:r>
            <a:r>
              <a:rPr sz="2000" spc="-8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135" dirty="0">
                <a:solidFill>
                  <a:srgbClr val="004C52"/>
                </a:solidFill>
                <a:latin typeface="Gill Sans MT"/>
                <a:cs typeface="Gill Sans MT"/>
              </a:rPr>
              <a:t>non-consumer</a:t>
            </a:r>
            <a:r>
              <a:rPr sz="2000" spc="-8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000" spc="114" dirty="0">
                <a:solidFill>
                  <a:srgbClr val="004C52"/>
                </a:solidFill>
                <a:latin typeface="Gill Sans MT"/>
                <a:cs typeface="Gill Sans MT"/>
              </a:rPr>
              <a:t>experiences</a:t>
            </a:r>
            <a:r>
              <a:rPr sz="20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004C52"/>
                </a:solidFill>
                <a:latin typeface="Gill Sans MT"/>
                <a:cs typeface="Gill Sans MT"/>
              </a:rPr>
              <a:t>(Rosenberg,</a:t>
            </a:r>
            <a:r>
              <a:rPr sz="1400" spc="-6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004C52"/>
                </a:solidFill>
                <a:latin typeface="Gill Sans MT"/>
                <a:cs typeface="Gill Sans MT"/>
              </a:rPr>
              <a:t>2004)</a:t>
            </a:r>
            <a:endParaRPr sz="1400">
              <a:latin typeface="Gill Sans MT"/>
              <a:cs typeface="Gill Sans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768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4225" y="2311908"/>
            <a:ext cx="724408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>
                <a:solidFill>
                  <a:srgbClr val="004C52"/>
                </a:solidFill>
                <a:latin typeface="Arial"/>
                <a:cs typeface="Arial"/>
              </a:rPr>
              <a:t>“</a:t>
            </a:r>
            <a:r>
              <a:rPr spc="65" dirty="0">
                <a:solidFill>
                  <a:srgbClr val="004C52"/>
                </a:solidFill>
                <a:latin typeface="Gill Sans MT"/>
                <a:cs typeface="Gill Sans MT"/>
              </a:rPr>
              <a:t>Building</a:t>
            </a:r>
            <a:r>
              <a:rPr spc="-6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pc="30" dirty="0">
                <a:solidFill>
                  <a:srgbClr val="004C52"/>
                </a:solidFill>
                <a:latin typeface="Gill Sans MT"/>
                <a:cs typeface="Gill Sans MT"/>
              </a:rPr>
              <a:t>peace</a:t>
            </a:r>
            <a:r>
              <a:rPr spc="-6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pc="114" dirty="0">
                <a:solidFill>
                  <a:srgbClr val="004C52"/>
                </a:solidFill>
                <a:latin typeface="Gill Sans MT"/>
                <a:cs typeface="Gill Sans MT"/>
              </a:rPr>
              <a:t>in</a:t>
            </a:r>
            <a:r>
              <a:rPr spc="-6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pc="5" dirty="0">
                <a:solidFill>
                  <a:srgbClr val="004C52"/>
                </a:solidFill>
                <a:latin typeface="Gill Sans MT"/>
                <a:cs typeface="Gill Sans MT"/>
              </a:rPr>
              <a:t>the</a:t>
            </a:r>
            <a:r>
              <a:rPr spc="-6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pc="105" dirty="0">
                <a:solidFill>
                  <a:srgbClr val="004C52"/>
                </a:solidFill>
                <a:latin typeface="Gill Sans MT"/>
                <a:cs typeface="Gill Sans MT"/>
              </a:rPr>
              <a:t>minds</a:t>
            </a:r>
            <a:r>
              <a:rPr spc="-6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pc="40" dirty="0">
                <a:solidFill>
                  <a:srgbClr val="004C52"/>
                </a:solidFill>
                <a:latin typeface="Gill Sans MT"/>
                <a:cs typeface="Gill Sans MT"/>
              </a:rPr>
              <a:t>of</a:t>
            </a:r>
            <a:r>
              <a:rPr spc="-6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pc="5" dirty="0">
                <a:solidFill>
                  <a:srgbClr val="004C52"/>
                </a:solidFill>
                <a:latin typeface="Gill Sans MT"/>
                <a:cs typeface="Gill Sans MT"/>
              </a:rPr>
              <a:t>men</a:t>
            </a:r>
            <a:r>
              <a:rPr spc="-6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pc="95" dirty="0">
                <a:solidFill>
                  <a:srgbClr val="004C52"/>
                </a:solidFill>
                <a:latin typeface="Gill Sans MT"/>
                <a:cs typeface="Gill Sans MT"/>
              </a:rPr>
              <a:t>and</a:t>
            </a:r>
            <a:r>
              <a:rPr spc="-6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pc="-20" dirty="0">
                <a:solidFill>
                  <a:srgbClr val="004C52"/>
                </a:solidFill>
                <a:latin typeface="Gill Sans MT"/>
                <a:cs typeface="Gill Sans MT"/>
              </a:rPr>
              <a:t>women</a:t>
            </a:r>
            <a:r>
              <a:rPr spc="-20" dirty="0">
                <a:solidFill>
                  <a:srgbClr val="004C52"/>
                </a:solidFill>
                <a:latin typeface="Arial"/>
                <a:cs typeface="Arial"/>
              </a:rPr>
              <a:t>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802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0200" y="209300"/>
            <a:ext cx="2711300" cy="113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3625" y="1450848"/>
            <a:ext cx="7694295" cy="261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5570">
              <a:lnSpc>
                <a:spcPts val="2850"/>
              </a:lnSpc>
            </a:pPr>
            <a:r>
              <a:rPr sz="2400" b="1" spc="35" dirty="0">
                <a:solidFill>
                  <a:srgbClr val="004C52"/>
                </a:solidFill>
                <a:latin typeface="Gill Sans MT"/>
                <a:cs typeface="Gill Sans MT"/>
              </a:rPr>
              <a:t>Meditation</a:t>
            </a:r>
            <a:r>
              <a:rPr sz="2400" b="1" spc="-6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b="1" spc="185" dirty="0">
                <a:solidFill>
                  <a:srgbClr val="004C52"/>
                </a:solidFill>
                <a:latin typeface="Gill Sans MT"/>
                <a:cs typeface="Gill Sans MT"/>
              </a:rPr>
              <a:t>is</a:t>
            </a:r>
            <a:r>
              <a:rPr sz="2400" b="1" spc="-6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b="1" spc="5" dirty="0">
                <a:solidFill>
                  <a:srgbClr val="004C52"/>
                </a:solidFill>
                <a:latin typeface="Gill Sans MT"/>
                <a:cs typeface="Gill Sans MT"/>
              </a:rPr>
              <a:t>the</a:t>
            </a:r>
            <a:r>
              <a:rPr sz="2400" b="1" spc="-6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b="1" spc="70" dirty="0">
                <a:solidFill>
                  <a:srgbClr val="004C52"/>
                </a:solidFill>
                <a:latin typeface="Gill Sans MT"/>
                <a:cs typeface="Gill Sans MT"/>
              </a:rPr>
              <a:t>training</a:t>
            </a:r>
            <a:r>
              <a:rPr sz="2400" b="1" spc="-6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b="1" spc="40" dirty="0">
                <a:solidFill>
                  <a:srgbClr val="004C52"/>
                </a:solidFill>
                <a:latin typeface="Gill Sans MT"/>
                <a:cs typeface="Gill Sans MT"/>
              </a:rPr>
              <a:t>of</a:t>
            </a:r>
            <a:r>
              <a:rPr sz="2400" b="1" spc="-6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b="1" spc="25" dirty="0">
                <a:solidFill>
                  <a:srgbClr val="004C52"/>
                </a:solidFill>
                <a:latin typeface="Gill Sans MT"/>
                <a:cs typeface="Gill Sans MT"/>
              </a:rPr>
              <a:t>attention</a:t>
            </a:r>
            <a:r>
              <a:rPr sz="2400" b="1" spc="-6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b="1" spc="95" dirty="0">
                <a:solidFill>
                  <a:srgbClr val="004C52"/>
                </a:solidFill>
                <a:latin typeface="Gill Sans MT"/>
                <a:cs typeface="Gill Sans MT"/>
              </a:rPr>
              <a:t>and</a:t>
            </a:r>
            <a:r>
              <a:rPr sz="2400" b="1" spc="-6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b="1" spc="5" dirty="0">
                <a:solidFill>
                  <a:srgbClr val="004C52"/>
                </a:solidFill>
                <a:latin typeface="Gill Sans MT"/>
                <a:cs typeface="Gill Sans MT"/>
              </a:rPr>
              <a:t>the</a:t>
            </a:r>
            <a:r>
              <a:rPr sz="2400" b="1" spc="-6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b="1" spc="70" dirty="0">
                <a:solidFill>
                  <a:srgbClr val="004C52"/>
                </a:solidFill>
                <a:latin typeface="Gill Sans MT"/>
                <a:cs typeface="Gill Sans MT"/>
              </a:rPr>
              <a:t>mind  </a:t>
            </a:r>
            <a:r>
              <a:rPr sz="2400" b="1" spc="65" dirty="0">
                <a:solidFill>
                  <a:srgbClr val="004C52"/>
                </a:solidFill>
                <a:latin typeface="Gill Sans MT"/>
                <a:cs typeface="Gill Sans MT"/>
              </a:rPr>
              <a:t>which cultivates</a:t>
            </a:r>
            <a:r>
              <a:rPr sz="2400" b="1" spc="-18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b="1" spc="80" dirty="0">
                <a:solidFill>
                  <a:srgbClr val="004C52"/>
                </a:solidFill>
                <a:latin typeface="Gill Sans MT"/>
                <a:cs typeface="Gill Sans MT"/>
              </a:rPr>
              <a:t>mindfulness.</a:t>
            </a:r>
            <a:endParaRPr sz="2400">
              <a:latin typeface="Gill Sans MT"/>
              <a:cs typeface="Gill Sans MT"/>
            </a:endParaRPr>
          </a:p>
          <a:p>
            <a:pPr marL="12700" marR="5080">
              <a:lnSpc>
                <a:spcPts val="2850"/>
              </a:lnSpc>
              <a:spcBef>
                <a:spcPts val="600"/>
              </a:spcBef>
            </a:pPr>
            <a:r>
              <a:rPr sz="2400" spc="85" dirty="0">
                <a:solidFill>
                  <a:srgbClr val="004C52"/>
                </a:solidFill>
                <a:latin typeface="Gill Sans MT"/>
                <a:cs typeface="Gill Sans MT"/>
              </a:rPr>
              <a:t>It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70" dirty="0">
                <a:solidFill>
                  <a:srgbClr val="004C52"/>
                </a:solidFill>
                <a:latin typeface="Gill Sans MT"/>
                <a:cs typeface="Gill Sans MT"/>
              </a:rPr>
              <a:t>isn’t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70" dirty="0">
                <a:solidFill>
                  <a:srgbClr val="004C52"/>
                </a:solidFill>
                <a:latin typeface="Gill Sans MT"/>
                <a:cs typeface="Gill Sans MT"/>
              </a:rPr>
              <a:t>about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70" dirty="0">
                <a:solidFill>
                  <a:srgbClr val="004C52"/>
                </a:solidFill>
                <a:latin typeface="Gill Sans MT"/>
                <a:cs typeface="Gill Sans MT"/>
              </a:rPr>
              <a:t>letting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75" dirty="0">
                <a:solidFill>
                  <a:srgbClr val="004C52"/>
                </a:solidFill>
                <a:latin typeface="Gill Sans MT"/>
                <a:cs typeface="Gill Sans MT"/>
              </a:rPr>
              <a:t>your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200" dirty="0">
                <a:solidFill>
                  <a:srgbClr val="004C52"/>
                </a:solidFill>
                <a:latin typeface="Gill Sans MT"/>
                <a:cs typeface="Gill Sans MT"/>
              </a:rPr>
              <a:t>thoughts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35" dirty="0">
                <a:solidFill>
                  <a:srgbClr val="004C52"/>
                </a:solidFill>
                <a:latin typeface="Gill Sans MT"/>
                <a:cs typeface="Gill Sans MT"/>
              </a:rPr>
              <a:t>wander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-25" dirty="0">
                <a:solidFill>
                  <a:srgbClr val="004C52"/>
                </a:solidFill>
                <a:latin typeface="Gill Sans MT"/>
                <a:cs typeface="Gill Sans MT"/>
              </a:rPr>
              <a:t>or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210" dirty="0">
                <a:solidFill>
                  <a:srgbClr val="004C52"/>
                </a:solidFill>
                <a:latin typeface="Gill Sans MT"/>
                <a:cs typeface="Gill Sans MT"/>
              </a:rPr>
              <a:t>emptying  </a:t>
            </a:r>
            <a:r>
              <a:rPr sz="2400" spc="75" dirty="0">
                <a:solidFill>
                  <a:srgbClr val="004C52"/>
                </a:solidFill>
                <a:latin typeface="Gill Sans MT"/>
                <a:cs typeface="Gill Sans MT"/>
              </a:rPr>
              <a:t>your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85" dirty="0">
                <a:solidFill>
                  <a:srgbClr val="004C52"/>
                </a:solidFill>
                <a:latin typeface="Gill Sans MT"/>
                <a:cs typeface="Gill Sans MT"/>
              </a:rPr>
              <a:t>mind.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65" dirty="0">
                <a:solidFill>
                  <a:srgbClr val="004C52"/>
                </a:solidFill>
                <a:latin typeface="Gill Sans MT"/>
                <a:cs typeface="Gill Sans MT"/>
              </a:rPr>
              <a:t>Instead,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45" dirty="0">
                <a:solidFill>
                  <a:srgbClr val="004C52"/>
                </a:solidFill>
                <a:latin typeface="Gill Sans MT"/>
                <a:cs typeface="Gill Sans MT"/>
              </a:rPr>
              <a:t>the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55" dirty="0">
                <a:solidFill>
                  <a:srgbClr val="004C52"/>
                </a:solidFill>
                <a:latin typeface="Gill Sans MT"/>
                <a:cs typeface="Gill Sans MT"/>
              </a:rPr>
              <a:t>practice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60" dirty="0">
                <a:solidFill>
                  <a:srgbClr val="004C52"/>
                </a:solidFill>
                <a:latin typeface="Gill Sans MT"/>
                <a:cs typeface="Gill Sans MT"/>
              </a:rPr>
              <a:t>involves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235" dirty="0">
                <a:solidFill>
                  <a:srgbClr val="004C52"/>
                </a:solidFill>
                <a:latin typeface="Gill Sans MT"/>
                <a:cs typeface="Gill Sans MT"/>
              </a:rPr>
              <a:t>paying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45" dirty="0">
                <a:solidFill>
                  <a:srgbClr val="004C52"/>
                </a:solidFill>
                <a:latin typeface="Gill Sans MT"/>
                <a:cs typeface="Gill Sans MT"/>
              </a:rPr>
              <a:t>close  </a:t>
            </a:r>
            <a:r>
              <a:rPr sz="2400" spc="150" dirty="0">
                <a:solidFill>
                  <a:srgbClr val="004C52"/>
                </a:solidFill>
                <a:latin typeface="Gill Sans MT"/>
                <a:cs typeface="Gill Sans MT"/>
              </a:rPr>
              <a:t>attention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40" dirty="0">
                <a:solidFill>
                  <a:srgbClr val="004C52"/>
                </a:solidFill>
                <a:latin typeface="Gill Sans MT"/>
                <a:cs typeface="Gill Sans MT"/>
              </a:rPr>
              <a:t>to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45" dirty="0">
                <a:solidFill>
                  <a:srgbClr val="004C52"/>
                </a:solidFill>
                <a:latin typeface="Gill Sans MT"/>
                <a:cs typeface="Gill Sans MT"/>
              </a:rPr>
              <a:t>the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50" dirty="0">
                <a:solidFill>
                  <a:srgbClr val="004C52"/>
                </a:solidFill>
                <a:latin typeface="Gill Sans MT"/>
                <a:cs typeface="Gill Sans MT"/>
              </a:rPr>
              <a:t>present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200" dirty="0">
                <a:solidFill>
                  <a:srgbClr val="004C52"/>
                </a:solidFill>
                <a:latin typeface="Gill Sans MT"/>
                <a:cs typeface="Gill Sans MT"/>
              </a:rPr>
              <a:t>moment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-660" dirty="0">
                <a:solidFill>
                  <a:srgbClr val="004C52"/>
                </a:solidFill>
                <a:latin typeface="Gill Sans MT"/>
                <a:cs typeface="Gill Sans MT"/>
              </a:rPr>
              <a:t>— </a:t>
            </a:r>
            <a:r>
              <a:rPr sz="2400" spc="180" dirty="0">
                <a:solidFill>
                  <a:srgbClr val="004C52"/>
                </a:solidFill>
                <a:latin typeface="Gill Sans MT"/>
                <a:cs typeface="Gill Sans MT"/>
              </a:rPr>
              <a:t>especially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65" dirty="0">
                <a:solidFill>
                  <a:srgbClr val="004C52"/>
                </a:solidFill>
                <a:latin typeface="Gill Sans MT"/>
                <a:cs typeface="Gill Sans MT"/>
              </a:rPr>
              <a:t>our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80" dirty="0">
                <a:solidFill>
                  <a:srgbClr val="004C52"/>
                </a:solidFill>
                <a:latin typeface="Gill Sans MT"/>
                <a:cs typeface="Gill Sans MT"/>
              </a:rPr>
              <a:t>own  </a:t>
            </a:r>
            <a:r>
              <a:rPr sz="2400" spc="175" dirty="0">
                <a:solidFill>
                  <a:srgbClr val="004C52"/>
                </a:solidFill>
                <a:latin typeface="Gill Sans MT"/>
                <a:cs typeface="Gill Sans MT"/>
              </a:rPr>
              <a:t>thoughts, </a:t>
            </a:r>
            <a:r>
              <a:rPr sz="2400" spc="165" dirty="0">
                <a:solidFill>
                  <a:srgbClr val="004C52"/>
                </a:solidFill>
                <a:latin typeface="Gill Sans MT"/>
                <a:cs typeface="Gill Sans MT"/>
              </a:rPr>
              <a:t>emotions </a:t>
            </a:r>
            <a:r>
              <a:rPr sz="2400" spc="254" dirty="0">
                <a:solidFill>
                  <a:srgbClr val="004C52"/>
                </a:solidFill>
                <a:latin typeface="Gill Sans MT"/>
                <a:cs typeface="Gill Sans MT"/>
              </a:rPr>
              <a:t>and </a:t>
            </a:r>
            <a:r>
              <a:rPr sz="2400" spc="215" dirty="0">
                <a:solidFill>
                  <a:srgbClr val="004C52"/>
                </a:solidFill>
                <a:latin typeface="Gill Sans MT"/>
                <a:cs typeface="Gill Sans MT"/>
              </a:rPr>
              <a:t>sensations </a:t>
            </a:r>
            <a:r>
              <a:rPr sz="2400" spc="-660" dirty="0">
                <a:solidFill>
                  <a:srgbClr val="004C52"/>
                </a:solidFill>
                <a:latin typeface="Gill Sans MT"/>
                <a:cs typeface="Gill Sans MT"/>
              </a:rPr>
              <a:t>— </a:t>
            </a:r>
            <a:r>
              <a:rPr sz="2400" spc="120" dirty="0">
                <a:solidFill>
                  <a:srgbClr val="004C52"/>
                </a:solidFill>
                <a:latin typeface="Gill Sans MT"/>
                <a:cs typeface="Gill Sans MT"/>
              </a:rPr>
              <a:t>whatever </a:t>
            </a:r>
            <a:r>
              <a:rPr sz="2400" spc="145" dirty="0">
                <a:solidFill>
                  <a:srgbClr val="004C52"/>
                </a:solidFill>
                <a:latin typeface="Gill Sans MT"/>
                <a:cs typeface="Gill Sans MT"/>
              </a:rPr>
              <a:t>it </a:t>
            </a:r>
            <a:r>
              <a:rPr sz="2400" spc="265" dirty="0">
                <a:solidFill>
                  <a:srgbClr val="004C52"/>
                </a:solidFill>
                <a:latin typeface="Gill Sans MT"/>
                <a:cs typeface="Gill Sans MT"/>
              </a:rPr>
              <a:t>is  </a:t>
            </a:r>
            <a:r>
              <a:rPr sz="2400" spc="180" dirty="0">
                <a:solidFill>
                  <a:srgbClr val="004C52"/>
                </a:solidFill>
                <a:latin typeface="Gill Sans MT"/>
                <a:cs typeface="Gill Sans MT"/>
              </a:rPr>
              <a:t>that’s</a:t>
            </a:r>
            <a:r>
              <a:rPr sz="2400" spc="-15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200" dirty="0">
                <a:solidFill>
                  <a:srgbClr val="004C52"/>
                </a:solidFill>
                <a:latin typeface="Gill Sans MT"/>
                <a:cs typeface="Gill Sans MT"/>
              </a:rPr>
              <a:t>happening.</a:t>
            </a:r>
            <a:endParaRPr sz="2400">
              <a:latin typeface="Gill Sans MT"/>
              <a:cs typeface="Gill Sans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93458" cy="11709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3795" y="2488364"/>
            <a:ext cx="3128010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135" dirty="0">
                <a:solidFill>
                  <a:srgbClr val="004C52"/>
                </a:solidFill>
                <a:latin typeface="Gill Sans MT"/>
                <a:cs typeface="Gill Sans MT"/>
              </a:rPr>
              <a:t>Let’s</a:t>
            </a:r>
            <a:r>
              <a:rPr sz="3600" spc="-22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3600" spc="250" dirty="0">
                <a:solidFill>
                  <a:srgbClr val="004C52"/>
                </a:solidFill>
                <a:latin typeface="Gill Sans MT"/>
                <a:cs typeface="Gill Sans MT"/>
              </a:rPr>
              <a:t>meditate!</a:t>
            </a:r>
            <a:endParaRPr sz="3600">
              <a:latin typeface="Gill Sans MT"/>
              <a:cs typeface="Gill Sans M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93458" cy="11709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24" y="0"/>
            <a:ext cx="4111625" cy="0"/>
          </a:xfrm>
          <a:custGeom>
            <a:avLst/>
            <a:gdLst/>
            <a:ahLst/>
            <a:cxnLst/>
            <a:rect l="l" t="t" r="r" b="b"/>
            <a:pathLst>
              <a:path w="4111625">
                <a:moveTo>
                  <a:pt x="0" y="0"/>
                </a:moveTo>
                <a:lnTo>
                  <a:pt x="4111631" y="0"/>
                </a:lnTo>
              </a:path>
            </a:pathLst>
          </a:custGeom>
          <a:ln w="3175">
            <a:solidFill>
              <a:srgbClr val="00AE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00" y="1396047"/>
            <a:ext cx="5662295" cy="138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50"/>
              </a:lnSpc>
            </a:pPr>
            <a:r>
              <a:rPr b="0" spc="145" dirty="0">
                <a:solidFill>
                  <a:srgbClr val="004C52"/>
                </a:solidFill>
                <a:latin typeface="Gill Sans MT"/>
                <a:cs typeface="Gill Sans MT"/>
              </a:rPr>
              <a:t>If the </a:t>
            </a:r>
            <a:r>
              <a:rPr b="0" spc="90" dirty="0">
                <a:solidFill>
                  <a:srgbClr val="004C52"/>
                </a:solidFill>
                <a:latin typeface="Gill Sans MT"/>
                <a:cs typeface="Gill Sans MT"/>
              </a:rPr>
              <a:t>world’s </a:t>
            </a:r>
            <a:r>
              <a:rPr b="0" spc="-75" dirty="0">
                <a:solidFill>
                  <a:srgbClr val="004C52"/>
                </a:solidFill>
                <a:latin typeface="Gill Sans MT"/>
                <a:cs typeface="Gill Sans MT"/>
              </a:rPr>
              <a:t>7 </a:t>
            </a:r>
            <a:r>
              <a:rPr b="0" spc="155" dirty="0">
                <a:solidFill>
                  <a:srgbClr val="004C52"/>
                </a:solidFill>
                <a:latin typeface="Gill Sans MT"/>
                <a:cs typeface="Gill Sans MT"/>
              </a:rPr>
              <a:t>billion </a:t>
            </a:r>
            <a:r>
              <a:rPr b="0" spc="125" dirty="0">
                <a:solidFill>
                  <a:srgbClr val="004C52"/>
                </a:solidFill>
                <a:latin typeface="Gill Sans MT"/>
                <a:cs typeface="Gill Sans MT"/>
              </a:rPr>
              <a:t>people </a:t>
            </a:r>
            <a:r>
              <a:rPr b="0" spc="155" dirty="0">
                <a:solidFill>
                  <a:srgbClr val="004C52"/>
                </a:solidFill>
                <a:latin typeface="Gill Sans MT"/>
                <a:cs typeface="Gill Sans MT"/>
              </a:rPr>
              <a:t>lived like  </a:t>
            </a:r>
            <a:r>
              <a:rPr b="0" spc="10" dirty="0">
                <a:solidFill>
                  <a:srgbClr val="004C52"/>
                </a:solidFill>
                <a:latin typeface="Gill Sans MT"/>
                <a:cs typeface="Gill Sans MT"/>
              </a:rPr>
              <a:t>North </a:t>
            </a:r>
            <a:r>
              <a:rPr b="0" spc="145" dirty="0">
                <a:solidFill>
                  <a:srgbClr val="004C52"/>
                </a:solidFill>
                <a:latin typeface="Gill Sans MT"/>
                <a:cs typeface="Gill Sans MT"/>
              </a:rPr>
              <a:t>Americans, </a:t>
            </a:r>
            <a:r>
              <a:rPr b="0" spc="50" dirty="0">
                <a:solidFill>
                  <a:srgbClr val="004C52"/>
                </a:solidFill>
                <a:latin typeface="Gill Sans MT"/>
                <a:cs typeface="Gill Sans MT"/>
              </a:rPr>
              <a:t>we </a:t>
            </a:r>
            <a:r>
              <a:rPr b="0" spc="120" dirty="0">
                <a:solidFill>
                  <a:srgbClr val="004C52"/>
                </a:solidFill>
                <a:latin typeface="Gill Sans MT"/>
                <a:cs typeface="Gill Sans MT"/>
              </a:rPr>
              <a:t>would </a:t>
            </a:r>
            <a:r>
              <a:rPr b="0" spc="155" dirty="0">
                <a:solidFill>
                  <a:srgbClr val="004C52"/>
                </a:solidFill>
                <a:latin typeface="Gill Sans MT"/>
                <a:cs typeface="Gill Sans MT"/>
              </a:rPr>
              <a:t>need  </a:t>
            </a:r>
            <a:r>
              <a:rPr b="0" spc="160" dirty="0">
                <a:solidFill>
                  <a:srgbClr val="004C52"/>
                </a:solidFill>
                <a:latin typeface="Gill Sans MT"/>
                <a:cs typeface="Gill Sans MT"/>
              </a:rPr>
              <a:t>approximately</a:t>
            </a:r>
            <a:r>
              <a:rPr b="0" spc="-11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pc="25" dirty="0">
                <a:solidFill>
                  <a:srgbClr val="004C52"/>
                </a:solidFill>
                <a:latin typeface="Gill Sans MT"/>
                <a:cs typeface="Gill Sans MT"/>
              </a:rPr>
              <a:t>four</a:t>
            </a:r>
            <a:r>
              <a:rPr spc="-11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b="0" spc="175" dirty="0">
                <a:solidFill>
                  <a:srgbClr val="004C52"/>
                </a:solidFill>
                <a:latin typeface="Gill Sans MT"/>
                <a:cs typeface="Gill Sans MT"/>
              </a:rPr>
              <a:t>earths</a:t>
            </a:r>
            <a:r>
              <a:rPr b="0" spc="-11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b="0" spc="40" dirty="0">
                <a:solidFill>
                  <a:srgbClr val="004C52"/>
                </a:solidFill>
                <a:latin typeface="Gill Sans MT"/>
                <a:cs typeface="Gill Sans MT"/>
              </a:rPr>
              <a:t>to</a:t>
            </a:r>
            <a:r>
              <a:rPr b="0" spc="-11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b="0" spc="254" dirty="0">
                <a:solidFill>
                  <a:srgbClr val="004C52"/>
                </a:solidFill>
                <a:latin typeface="Gill Sans MT"/>
                <a:cs typeface="Gill Sans MT"/>
              </a:rPr>
              <a:t>sustain</a:t>
            </a:r>
            <a:r>
              <a:rPr b="0" spc="-11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b="0" spc="165" dirty="0">
                <a:solidFill>
                  <a:srgbClr val="004C52"/>
                </a:solidFill>
                <a:latin typeface="Gill Sans MT"/>
                <a:cs typeface="Gill Sans MT"/>
              </a:rPr>
              <a:t>us.</a:t>
            </a: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b="0" spc="50" dirty="0">
                <a:solidFill>
                  <a:srgbClr val="00AE9D"/>
                </a:solidFill>
                <a:latin typeface="Gill Sans MT"/>
                <a:cs typeface="Gill Sans MT"/>
              </a:rPr>
              <a:t>(Global </a:t>
            </a:r>
            <a:r>
              <a:rPr sz="1400" b="0" spc="60" dirty="0">
                <a:solidFill>
                  <a:srgbClr val="00AE9D"/>
                </a:solidFill>
                <a:latin typeface="Gill Sans MT"/>
                <a:cs typeface="Gill Sans MT"/>
              </a:rPr>
              <a:t>Footprint</a:t>
            </a:r>
            <a:r>
              <a:rPr sz="1400" b="0" spc="-265" dirty="0">
                <a:solidFill>
                  <a:srgbClr val="00AE9D"/>
                </a:solidFill>
                <a:latin typeface="Gill Sans MT"/>
                <a:cs typeface="Gill Sans MT"/>
              </a:rPr>
              <a:t> </a:t>
            </a:r>
            <a:r>
              <a:rPr sz="1400" b="0" spc="5" dirty="0">
                <a:solidFill>
                  <a:srgbClr val="00AE9D"/>
                </a:solidFill>
                <a:latin typeface="Gill Sans MT"/>
                <a:cs typeface="Gill Sans MT"/>
              </a:rPr>
              <a:t>Network, </a:t>
            </a:r>
            <a:r>
              <a:rPr sz="1400" b="0" spc="-40" dirty="0">
                <a:solidFill>
                  <a:srgbClr val="00AE9D"/>
                </a:solidFill>
                <a:latin typeface="Gill Sans MT"/>
                <a:cs typeface="Gill Sans MT"/>
              </a:rPr>
              <a:t>2011)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1050" y="8841"/>
            <a:ext cx="3963035" cy="0"/>
          </a:xfrm>
          <a:custGeom>
            <a:avLst/>
            <a:gdLst/>
            <a:ahLst/>
            <a:cxnLst/>
            <a:rect l="l" t="t" r="r" b="b"/>
            <a:pathLst>
              <a:path w="3963034">
                <a:moveTo>
                  <a:pt x="0" y="0"/>
                </a:moveTo>
                <a:lnTo>
                  <a:pt x="3962949" y="0"/>
                </a:lnTo>
              </a:path>
            </a:pathLst>
          </a:custGeom>
          <a:ln w="16857">
            <a:solidFill>
              <a:srgbClr val="ABE3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1400" y="3158798"/>
            <a:ext cx="4841875" cy="174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50"/>
              </a:lnSpc>
            </a:pPr>
            <a:r>
              <a:rPr sz="2400" spc="155" dirty="0">
                <a:solidFill>
                  <a:srgbClr val="004C52"/>
                </a:solidFill>
                <a:latin typeface="Gill Sans MT"/>
                <a:cs typeface="Gill Sans MT"/>
              </a:rPr>
              <a:t>In</a:t>
            </a:r>
            <a:r>
              <a:rPr sz="2400" spc="-10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45" dirty="0">
                <a:solidFill>
                  <a:srgbClr val="004C52"/>
                </a:solidFill>
                <a:latin typeface="Gill Sans MT"/>
                <a:cs typeface="Gill Sans MT"/>
              </a:rPr>
              <a:t>the</a:t>
            </a:r>
            <a:r>
              <a:rPr sz="2400" spc="-10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14" dirty="0">
                <a:solidFill>
                  <a:srgbClr val="004C52"/>
                </a:solidFill>
                <a:latin typeface="Gill Sans MT"/>
                <a:cs typeface="Gill Sans MT"/>
              </a:rPr>
              <a:t>next</a:t>
            </a:r>
            <a:r>
              <a:rPr sz="2400" spc="-10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204" dirty="0">
                <a:solidFill>
                  <a:srgbClr val="004C52"/>
                </a:solidFill>
                <a:latin typeface="Gill Sans MT"/>
                <a:cs typeface="Gill Sans MT"/>
              </a:rPr>
              <a:t>20</a:t>
            </a:r>
            <a:r>
              <a:rPr sz="2400" spc="-10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30" dirty="0">
                <a:solidFill>
                  <a:srgbClr val="004C52"/>
                </a:solidFill>
                <a:latin typeface="Gill Sans MT"/>
                <a:cs typeface="Gill Sans MT"/>
              </a:rPr>
              <a:t>years,</a:t>
            </a:r>
            <a:r>
              <a:rPr sz="2400" spc="-10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240" dirty="0">
                <a:solidFill>
                  <a:srgbClr val="004C52"/>
                </a:solidFill>
                <a:latin typeface="Gill Sans MT"/>
                <a:cs typeface="Gill Sans MT"/>
              </a:rPr>
              <a:t>up</a:t>
            </a:r>
            <a:r>
              <a:rPr sz="2400" spc="-10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40" dirty="0">
                <a:solidFill>
                  <a:srgbClr val="004C52"/>
                </a:solidFill>
                <a:latin typeface="Gill Sans MT"/>
                <a:cs typeface="Gill Sans MT"/>
              </a:rPr>
              <a:t>to</a:t>
            </a:r>
            <a:r>
              <a:rPr sz="2400" spc="-10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215" dirty="0">
                <a:solidFill>
                  <a:srgbClr val="004C52"/>
                </a:solidFill>
                <a:latin typeface="Gill Sans MT"/>
                <a:cs typeface="Gill Sans MT"/>
              </a:rPr>
              <a:t>3</a:t>
            </a:r>
            <a:r>
              <a:rPr sz="2400" spc="-10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55" dirty="0">
                <a:solidFill>
                  <a:srgbClr val="004C52"/>
                </a:solidFill>
                <a:latin typeface="Gill Sans MT"/>
                <a:cs typeface="Gill Sans MT"/>
              </a:rPr>
              <a:t>billion  </a:t>
            </a:r>
            <a:r>
              <a:rPr sz="2400" spc="105" dirty="0">
                <a:solidFill>
                  <a:srgbClr val="004C52"/>
                </a:solidFill>
                <a:latin typeface="Gill Sans MT"/>
                <a:cs typeface="Gill Sans MT"/>
              </a:rPr>
              <a:t>more</a:t>
            </a:r>
            <a:r>
              <a:rPr sz="2400" spc="-10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215" dirty="0">
                <a:solidFill>
                  <a:srgbClr val="004C52"/>
                </a:solidFill>
                <a:latin typeface="Gill Sans MT"/>
                <a:cs typeface="Gill Sans MT"/>
              </a:rPr>
              <a:t>middle-class</a:t>
            </a:r>
            <a:r>
              <a:rPr sz="2400" spc="-10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95" dirty="0">
                <a:solidFill>
                  <a:srgbClr val="004C52"/>
                </a:solidFill>
                <a:latin typeface="Gill Sans MT"/>
                <a:cs typeface="Gill Sans MT"/>
              </a:rPr>
              <a:t>consumers</a:t>
            </a:r>
            <a:r>
              <a:rPr sz="2400" spc="-10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20" dirty="0">
                <a:solidFill>
                  <a:srgbClr val="004C52"/>
                </a:solidFill>
                <a:latin typeface="Gill Sans MT"/>
                <a:cs typeface="Gill Sans MT"/>
              </a:rPr>
              <a:t>will  </a:t>
            </a:r>
            <a:r>
              <a:rPr sz="2400" spc="155" dirty="0">
                <a:solidFill>
                  <a:srgbClr val="004C52"/>
                </a:solidFill>
                <a:latin typeface="Gill Sans MT"/>
                <a:cs typeface="Gill Sans MT"/>
              </a:rPr>
              <a:t>emerge </a:t>
            </a:r>
            <a:r>
              <a:rPr sz="2400" spc="215" dirty="0">
                <a:solidFill>
                  <a:srgbClr val="004C52"/>
                </a:solidFill>
                <a:latin typeface="Gill Sans MT"/>
                <a:cs typeface="Gill Sans MT"/>
              </a:rPr>
              <a:t>in </a:t>
            </a:r>
            <a:r>
              <a:rPr sz="2400" spc="180" dirty="0">
                <a:solidFill>
                  <a:srgbClr val="004C52"/>
                </a:solidFill>
                <a:latin typeface="Gill Sans MT"/>
                <a:cs typeface="Gill Sans MT"/>
              </a:rPr>
              <a:t>addition </a:t>
            </a:r>
            <a:r>
              <a:rPr sz="2400" spc="40" dirty="0">
                <a:solidFill>
                  <a:srgbClr val="004C52"/>
                </a:solidFill>
                <a:latin typeface="Gill Sans MT"/>
                <a:cs typeface="Gill Sans MT"/>
              </a:rPr>
              <a:t>to </a:t>
            </a:r>
            <a:r>
              <a:rPr sz="2400" spc="145" dirty="0">
                <a:solidFill>
                  <a:srgbClr val="004C52"/>
                </a:solidFill>
                <a:latin typeface="Gill Sans MT"/>
                <a:cs typeface="Gill Sans MT"/>
              </a:rPr>
              <a:t>today’s </a:t>
            </a:r>
            <a:r>
              <a:rPr sz="2400" spc="-80" dirty="0">
                <a:solidFill>
                  <a:srgbClr val="004C52"/>
                </a:solidFill>
                <a:latin typeface="Gill Sans MT"/>
                <a:cs typeface="Gill Sans MT"/>
              </a:rPr>
              <a:t>1.8  </a:t>
            </a:r>
            <a:r>
              <a:rPr sz="2400" spc="125" dirty="0">
                <a:solidFill>
                  <a:srgbClr val="004C52"/>
                </a:solidFill>
                <a:latin typeface="Gill Sans MT"/>
                <a:cs typeface="Gill Sans MT"/>
              </a:rPr>
              <a:t>billion.</a:t>
            </a:r>
            <a:endParaRPr sz="2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spc="70" dirty="0">
                <a:solidFill>
                  <a:srgbClr val="00AE9D"/>
                </a:solidFill>
                <a:latin typeface="Gill Sans MT"/>
                <a:cs typeface="Gill Sans MT"/>
              </a:rPr>
              <a:t>(McKinsey,</a:t>
            </a:r>
            <a:r>
              <a:rPr sz="1400" spc="-110" dirty="0">
                <a:solidFill>
                  <a:srgbClr val="00AE9D"/>
                </a:solidFill>
                <a:latin typeface="Gill Sans MT"/>
                <a:cs typeface="Gill Sans MT"/>
              </a:rPr>
              <a:t> </a:t>
            </a:r>
            <a:r>
              <a:rPr sz="1400" spc="-40" dirty="0">
                <a:solidFill>
                  <a:srgbClr val="00AE9D"/>
                </a:solidFill>
                <a:latin typeface="Gill Sans MT"/>
                <a:cs typeface="Gill Sans MT"/>
              </a:rPr>
              <a:t>2011)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098" y="2666275"/>
            <a:ext cx="2678499" cy="2123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099" y="344400"/>
            <a:ext cx="2678499" cy="2123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6900" y="2666275"/>
            <a:ext cx="2678499" cy="2123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6900" y="344400"/>
            <a:ext cx="2678499" cy="21231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1700" y="344400"/>
            <a:ext cx="2678499" cy="21231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71700" y="2666275"/>
            <a:ext cx="2678499" cy="2123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4474" y="1544119"/>
            <a:ext cx="3386454" cy="2192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45"/>
              </a:lnSpc>
            </a:pPr>
            <a:r>
              <a:rPr sz="2400" spc="155" dirty="0">
                <a:solidFill>
                  <a:srgbClr val="004C52"/>
                </a:solidFill>
                <a:latin typeface="Gill Sans MT"/>
                <a:cs typeface="Gill Sans MT"/>
              </a:rPr>
              <a:t>In</a:t>
            </a:r>
            <a:r>
              <a:rPr sz="2400" spc="-114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30" dirty="0">
                <a:solidFill>
                  <a:srgbClr val="004C52"/>
                </a:solidFill>
                <a:latin typeface="Gill Sans MT"/>
                <a:cs typeface="Gill Sans MT"/>
              </a:rPr>
              <a:t>2016,</a:t>
            </a:r>
            <a:r>
              <a:rPr sz="2400" spc="-114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95" dirty="0">
                <a:solidFill>
                  <a:srgbClr val="004C52"/>
                </a:solidFill>
                <a:latin typeface="Gill Sans MT"/>
                <a:cs typeface="Gill Sans MT"/>
              </a:rPr>
              <a:t>there</a:t>
            </a:r>
            <a:r>
              <a:rPr sz="2400" spc="-114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35" dirty="0">
                <a:solidFill>
                  <a:srgbClr val="004C52"/>
                </a:solidFill>
                <a:latin typeface="Gill Sans MT"/>
                <a:cs typeface="Gill Sans MT"/>
              </a:rPr>
              <a:t>were</a:t>
            </a:r>
            <a:r>
              <a:rPr sz="2400" spc="-114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05" dirty="0">
                <a:solidFill>
                  <a:srgbClr val="004C52"/>
                </a:solidFill>
                <a:latin typeface="Gill Sans MT"/>
                <a:cs typeface="Gill Sans MT"/>
              </a:rPr>
              <a:t>more</a:t>
            </a:r>
            <a:endParaRPr sz="2400">
              <a:latin typeface="Gill Sans MT"/>
              <a:cs typeface="Gill Sans MT"/>
            </a:endParaRPr>
          </a:p>
          <a:p>
            <a:pPr marL="12700" marR="125095">
              <a:lnSpc>
                <a:spcPts val="2850"/>
              </a:lnSpc>
              <a:spcBef>
                <a:spcPts val="110"/>
              </a:spcBef>
            </a:pPr>
            <a:r>
              <a:rPr sz="2400" spc="229" dirty="0">
                <a:solidFill>
                  <a:srgbClr val="004C52"/>
                </a:solidFill>
                <a:latin typeface="Gill Sans MT"/>
                <a:cs typeface="Gill Sans MT"/>
              </a:rPr>
              <a:t>than </a:t>
            </a:r>
            <a:r>
              <a:rPr sz="2400" spc="165" dirty="0">
                <a:solidFill>
                  <a:srgbClr val="004C52"/>
                </a:solidFill>
                <a:latin typeface="Gill Sans MT"/>
                <a:cs typeface="Gill Sans MT"/>
              </a:rPr>
              <a:t>65 </a:t>
            </a:r>
            <a:r>
              <a:rPr sz="2400" spc="185" dirty="0">
                <a:solidFill>
                  <a:srgbClr val="004C52"/>
                </a:solidFill>
                <a:latin typeface="Gill Sans MT"/>
                <a:cs typeface="Gill Sans MT"/>
              </a:rPr>
              <a:t>million  </a:t>
            </a:r>
            <a:r>
              <a:rPr sz="2400" spc="210" dirty="0">
                <a:solidFill>
                  <a:srgbClr val="004C52"/>
                </a:solidFill>
                <a:latin typeface="Gill Sans MT"/>
                <a:cs typeface="Gill Sans MT"/>
              </a:rPr>
              <a:t>displaced</a:t>
            </a:r>
            <a:r>
              <a:rPr sz="2400" spc="-12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25" dirty="0">
                <a:solidFill>
                  <a:srgbClr val="004C52"/>
                </a:solidFill>
                <a:latin typeface="Gill Sans MT"/>
                <a:cs typeface="Gill Sans MT"/>
              </a:rPr>
              <a:t>people</a:t>
            </a:r>
            <a:r>
              <a:rPr sz="2400" spc="-12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215" dirty="0">
                <a:solidFill>
                  <a:srgbClr val="004C52"/>
                </a:solidFill>
                <a:latin typeface="Gill Sans MT"/>
                <a:cs typeface="Gill Sans MT"/>
              </a:rPr>
              <a:t>in</a:t>
            </a:r>
            <a:r>
              <a:rPr sz="2400" spc="-12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45" dirty="0">
                <a:solidFill>
                  <a:srgbClr val="004C52"/>
                </a:solidFill>
                <a:latin typeface="Gill Sans MT"/>
                <a:cs typeface="Gill Sans MT"/>
              </a:rPr>
              <a:t>the  </a:t>
            </a:r>
            <a:r>
              <a:rPr sz="2400" spc="60" dirty="0">
                <a:solidFill>
                  <a:srgbClr val="004C52"/>
                </a:solidFill>
                <a:latin typeface="Gill Sans MT"/>
                <a:cs typeface="Gill Sans MT"/>
              </a:rPr>
              <a:t>world </a:t>
            </a:r>
            <a:r>
              <a:rPr sz="2400" spc="180" dirty="0">
                <a:solidFill>
                  <a:srgbClr val="004C52"/>
                </a:solidFill>
                <a:latin typeface="Gill Sans MT"/>
                <a:cs typeface="Gill Sans MT"/>
              </a:rPr>
              <a:t>due </a:t>
            </a:r>
            <a:r>
              <a:rPr sz="2400" spc="40" dirty="0">
                <a:solidFill>
                  <a:srgbClr val="004C52"/>
                </a:solidFill>
                <a:latin typeface="Gill Sans MT"/>
                <a:cs typeface="Gill Sans MT"/>
              </a:rPr>
              <a:t>to </a:t>
            </a:r>
            <a:r>
              <a:rPr sz="2400" spc="135" dirty="0">
                <a:solidFill>
                  <a:srgbClr val="004C52"/>
                </a:solidFill>
                <a:latin typeface="Gill Sans MT"/>
                <a:cs typeface="Gill Sans MT"/>
              </a:rPr>
              <a:t>conflict,  </a:t>
            </a:r>
            <a:r>
              <a:rPr sz="2400" spc="155" dirty="0">
                <a:solidFill>
                  <a:srgbClr val="004C52"/>
                </a:solidFill>
                <a:latin typeface="Gill Sans MT"/>
                <a:cs typeface="Gill Sans MT"/>
              </a:rPr>
              <a:t>economic </a:t>
            </a:r>
            <a:r>
              <a:rPr sz="2400" spc="175" dirty="0">
                <a:solidFill>
                  <a:srgbClr val="004C52"/>
                </a:solidFill>
                <a:latin typeface="Gill Sans MT"/>
                <a:cs typeface="Gill Sans MT"/>
              </a:rPr>
              <a:t>pressures</a:t>
            </a:r>
            <a:r>
              <a:rPr sz="2400" spc="-4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-25" dirty="0">
                <a:solidFill>
                  <a:srgbClr val="004C52"/>
                </a:solidFill>
                <a:latin typeface="Gill Sans MT"/>
                <a:cs typeface="Gill Sans MT"/>
              </a:rPr>
              <a:t>or  </a:t>
            </a:r>
            <a:r>
              <a:rPr sz="2400" spc="200" dirty="0">
                <a:solidFill>
                  <a:srgbClr val="004C52"/>
                </a:solidFill>
                <a:latin typeface="Gill Sans MT"/>
                <a:cs typeface="Gill Sans MT"/>
              </a:rPr>
              <a:t>climate</a:t>
            </a:r>
            <a:r>
              <a:rPr sz="2400" spc="-15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85" dirty="0">
                <a:solidFill>
                  <a:srgbClr val="004C52"/>
                </a:solidFill>
                <a:latin typeface="Gill Sans MT"/>
                <a:cs typeface="Gill Sans MT"/>
              </a:rPr>
              <a:t>change.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103950"/>
            <a:ext cx="4401249" cy="293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4025" y="4087683"/>
            <a:ext cx="2002789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10" dirty="0">
                <a:solidFill>
                  <a:srgbClr val="004C52"/>
                </a:solidFill>
                <a:latin typeface="Gill Sans MT"/>
                <a:cs typeface="Gill Sans MT"/>
              </a:rPr>
              <a:t>Zamboanga,</a:t>
            </a:r>
            <a:r>
              <a:rPr sz="1400" spc="-9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1400" spc="114" dirty="0">
                <a:solidFill>
                  <a:srgbClr val="004C52"/>
                </a:solidFill>
                <a:latin typeface="Gill Sans MT"/>
                <a:cs typeface="Gill Sans MT"/>
              </a:rPr>
              <a:t>Philippines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649" y="2725963"/>
            <a:ext cx="170688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95" dirty="0">
                <a:solidFill>
                  <a:srgbClr val="004C52"/>
                </a:solidFill>
                <a:latin typeface="Gill Sans MT"/>
                <a:cs typeface="Gill Sans MT"/>
              </a:rPr>
              <a:t>R&amp;D </a:t>
            </a:r>
            <a:r>
              <a:rPr sz="1400" spc="145" dirty="0">
                <a:solidFill>
                  <a:srgbClr val="004C52"/>
                </a:solidFill>
                <a:latin typeface="Gill Sans MT"/>
                <a:cs typeface="Gill Sans MT"/>
              </a:rPr>
              <a:t>and</a:t>
            </a:r>
            <a:r>
              <a:rPr sz="1400" spc="-26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1400" spc="80" dirty="0">
                <a:solidFill>
                  <a:srgbClr val="004C52"/>
                </a:solidFill>
                <a:latin typeface="Gill Sans MT"/>
                <a:cs typeface="Gill Sans MT"/>
              </a:rPr>
              <a:t>technology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225" y="472949"/>
            <a:ext cx="6966584" cy="34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0" dirty="0"/>
              <a:t>An </a:t>
            </a:r>
            <a:r>
              <a:rPr sz="2200" spc="40" dirty="0"/>
              <a:t>integrated </a:t>
            </a:r>
            <a:r>
              <a:rPr sz="2200" spc="60" dirty="0"/>
              <a:t>approach </a:t>
            </a:r>
            <a:r>
              <a:rPr sz="2200" spc="-15" dirty="0"/>
              <a:t>to </a:t>
            </a:r>
            <a:r>
              <a:rPr sz="2200" spc="85" dirty="0"/>
              <a:t>addressing</a:t>
            </a:r>
            <a:r>
              <a:rPr sz="2200" spc="-430" dirty="0"/>
              <a:t> </a:t>
            </a:r>
            <a:r>
              <a:rPr sz="2200" spc="50" dirty="0"/>
              <a:t>sustainability</a:t>
            </a:r>
            <a:endParaRPr sz="2200" dirty="0"/>
          </a:p>
        </p:txBody>
      </p:sp>
      <p:sp>
        <p:nvSpPr>
          <p:cNvPr id="4" name="object 4"/>
          <p:cNvSpPr txBox="1"/>
          <p:nvPr/>
        </p:nvSpPr>
        <p:spPr>
          <a:xfrm>
            <a:off x="562850" y="4494081"/>
            <a:ext cx="558609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50" dirty="0">
                <a:solidFill>
                  <a:srgbClr val="004C52"/>
                </a:solidFill>
                <a:latin typeface="Gill Sans MT"/>
                <a:cs typeface="Gill Sans MT"/>
              </a:rPr>
              <a:t>Social</a:t>
            </a:r>
            <a:r>
              <a:rPr sz="1800" b="1" spc="-4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1800" b="1" spc="45" dirty="0">
                <a:solidFill>
                  <a:srgbClr val="004C52"/>
                </a:solidFill>
                <a:latin typeface="Gill Sans MT"/>
                <a:cs typeface="Gill Sans MT"/>
              </a:rPr>
              <a:t>dimension:</a:t>
            </a:r>
            <a:r>
              <a:rPr sz="1800" b="1" spc="-4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1400" spc="85" dirty="0">
                <a:solidFill>
                  <a:srgbClr val="004C52"/>
                </a:solidFill>
                <a:latin typeface="Gill Sans MT"/>
                <a:cs typeface="Gill Sans MT"/>
              </a:rPr>
              <a:t>norms,</a:t>
            </a:r>
            <a:r>
              <a:rPr sz="1400" spc="-5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004C52"/>
                </a:solidFill>
                <a:latin typeface="Gill Sans MT"/>
                <a:cs typeface="Gill Sans MT"/>
              </a:rPr>
              <a:t>culture,</a:t>
            </a:r>
            <a:r>
              <a:rPr sz="1400" spc="-5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1400" spc="105" dirty="0">
                <a:solidFill>
                  <a:srgbClr val="004C52"/>
                </a:solidFill>
                <a:latin typeface="Gill Sans MT"/>
                <a:cs typeface="Gill Sans MT"/>
              </a:rPr>
              <a:t>values,</a:t>
            </a:r>
            <a:r>
              <a:rPr sz="1400" spc="-5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1400" spc="110" dirty="0">
                <a:solidFill>
                  <a:srgbClr val="004C52"/>
                </a:solidFill>
                <a:latin typeface="Gill Sans MT"/>
                <a:cs typeface="Gill Sans MT"/>
              </a:rPr>
              <a:t>consumption</a:t>
            </a:r>
            <a:r>
              <a:rPr sz="1400" spc="-5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1400" spc="135" dirty="0">
                <a:solidFill>
                  <a:srgbClr val="004C52"/>
                </a:solidFill>
                <a:latin typeface="Gill Sans MT"/>
                <a:cs typeface="Gill Sans MT"/>
              </a:rPr>
              <a:t>habits</a:t>
            </a:r>
            <a:endParaRPr sz="140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5649" y="1320600"/>
            <a:ext cx="1930750" cy="124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25200" y="1336150"/>
            <a:ext cx="1842573" cy="12418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35547" y="1336147"/>
            <a:ext cx="1842584" cy="124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17012" y="2725963"/>
            <a:ext cx="202755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85" dirty="0">
                <a:solidFill>
                  <a:srgbClr val="004C52"/>
                </a:solidFill>
                <a:latin typeface="Gill Sans MT"/>
                <a:cs typeface="Gill Sans MT"/>
              </a:rPr>
              <a:t>Policies </a:t>
            </a:r>
            <a:r>
              <a:rPr sz="1400" spc="145" dirty="0">
                <a:solidFill>
                  <a:srgbClr val="004C52"/>
                </a:solidFill>
                <a:latin typeface="Gill Sans MT"/>
                <a:cs typeface="Gill Sans MT"/>
              </a:rPr>
              <a:t>and</a:t>
            </a:r>
            <a:r>
              <a:rPr sz="1400" spc="-21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1400" spc="110" dirty="0">
                <a:solidFill>
                  <a:srgbClr val="004C52"/>
                </a:solidFill>
                <a:latin typeface="Gill Sans MT"/>
                <a:cs typeface="Gill Sans MT"/>
              </a:rPr>
              <a:t>agreements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81562" y="2725963"/>
            <a:ext cx="182943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75" dirty="0">
                <a:solidFill>
                  <a:srgbClr val="004C52"/>
                </a:solidFill>
                <a:latin typeface="Gill Sans MT"/>
                <a:cs typeface="Gill Sans MT"/>
              </a:rPr>
              <a:t>Traditional</a:t>
            </a:r>
            <a:r>
              <a:rPr sz="1400" spc="-114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1400" spc="80" dirty="0">
                <a:solidFill>
                  <a:srgbClr val="004C52"/>
                </a:solidFill>
                <a:latin typeface="Gill Sans MT"/>
                <a:cs typeface="Gill Sans MT"/>
              </a:rPr>
              <a:t>knowledge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36399" y="1350524"/>
            <a:ext cx="1815693" cy="121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491224" y="2725963"/>
            <a:ext cx="85471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05" dirty="0">
                <a:solidFill>
                  <a:srgbClr val="004C52"/>
                </a:solidFill>
                <a:latin typeface="Gill Sans MT"/>
                <a:cs typeface="Gill Sans MT"/>
              </a:rPr>
              <a:t>Education</a:t>
            </a:r>
            <a:endParaRPr sz="1400">
              <a:latin typeface="Gill Sans MT"/>
              <a:cs typeface="Gill Sans M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083890" cy="11726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850" y="3088718"/>
            <a:ext cx="7521354" cy="12235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9675" y="468884"/>
            <a:ext cx="226250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110" dirty="0"/>
              <a:t>Mindfulness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687524" y="1603581"/>
            <a:ext cx="7012305" cy="305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marR="44450" indent="-533400">
              <a:lnSpc>
                <a:spcPts val="2850"/>
              </a:lnSpc>
              <a:buClr>
                <a:srgbClr val="ABE33E"/>
              </a:buClr>
              <a:buFont typeface="MS PGothic"/>
              <a:buChar char="◆"/>
              <a:tabLst>
                <a:tab pos="546100" algn="l"/>
              </a:tabLst>
            </a:pPr>
            <a:r>
              <a:rPr sz="2400" spc="114" dirty="0">
                <a:solidFill>
                  <a:srgbClr val="004C52"/>
                </a:solidFill>
                <a:latin typeface="Arial"/>
                <a:cs typeface="Arial"/>
              </a:rPr>
              <a:t>“</a:t>
            </a:r>
            <a:r>
              <a:rPr sz="2400" spc="114" dirty="0">
                <a:solidFill>
                  <a:srgbClr val="004C52"/>
                </a:solidFill>
                <a:latin typeface="Gill Sans MT"/>
                <a:cs typeface="Gill Sans MT"/>
              </a:rPr>
              <a:t>Awareness </a:t>
            </a:r>
            <a:r>
              <a:rPr sz="2400" spc="190" dirty="0">
                <a:solidFill>
                  <a:srgbClr val="004C52"/>
                </a:solidFill>
                <a:latin typeface="Gill Sans MT"/>
                <a:cs typeface="Gill Sans MT"/>
              </a:rPr>
              <a:t>that </a:t>
            </a:r>
            <a:r>
              <a:rPr sz="2400" spc="204" dirty="0">
                <a:solidFill>
                  <a:srgbClr val="004C52"/>
                </a:solidFill>
                <a:latin typeface="Gill Sans MT"/>
                <a:cs typeface="Gill Sans MT"/>
              </a:rPr>
              <a:t>arises </a:t>
            </a:r>
            <a:r>
              <a:rPr sz="2400" spc="160" dirty="0">
                <a:solidFill>
                  <a:srgbClr val="004C52"/>
                </a:solidFill>
                <a:latin typeface="Gill Sans MT"/>
                <a:cs typeface="Gill Sans MT"/>
              </a:rPr>
              <a:t>through </a:t>
            </a:r>
            <a:r>
              <a:rPr sz="2400" spc="235" dirty="0">
                <a:solidFill>
                  <a:srgbClr val="004C52"/>
                </a:solidFill>
                <a:latin typeface="Gill Sans MT"/>
                <a:cs typeface="Gill Sans MT"/>
              </a:rPr>
              <a:t>paying  </a:t>
            </a:r>
            <a:r>
              <a:rPr sz="2400" spc="135" dirty="0">
                <a:solidFill>
                  <a:srgbClr val="004C52"/>
                </a:solidFill>
                <a:latin typeface="Gill Sans MT"/>
                <a:cs typeface="Gill Sans MT"/>
              </a:rPr>
              <a:t>attention,</a:t>
            </a:r>
            <a:r>
              <a:rPr sz="2400" spc="-10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14" dirty="0">
                <a:solidFill>
                  <a:srgbClr val="004C52"/>
                </a:solidFill>
                <a:latin typeface="Gill Sans MT"/>
                <a:cs typeface="Gill Sans MT"/>
              </a:rPr>
              <a:t>on</a:t>
            </a:r>
            <a:r>
              <a:rPr sz="2400" spc="-10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30" dirty="0">
                <a:solidFill>
                  <a:srgbClr val="004C52"/>
                </a:solidFill>
                <a:latin typeface="Gill Sans MT"/>
                <a:cs typeface="Gill Sans MT"/>
              </a:rPr>
              <a:t>purpose,</a:t>
            </a:r>
            <a:r>
              <a:rPr sz="2400" spc="-10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215" dirty="0">
                <a:solidFill>
                  <a:srgbClr val="004C52"/>
                </a:solidFill>
                <a:latin typeface="Gill Sans MT"/>
                <a:cs typeface="Gill Sans MT"/>
              </a:rPr>
              <a:t>in</a:t>
            </a:r>
            <a:r>
              <a:rPr sz="2400" spc="-10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45" dirty="0">
                <a:solidFill>
                  <a:srgbClr val="004C52"/>
                </a:solidFill>
                <a:latin typeface="Gill Sans MT"/>
                <a:cs typeface="Gill Sans MT"/>
              </a:rPr>
              <a:t>the</a:t>
            </a:r>
            <a:r>
              <a:rPr sz="2400" spc="-10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50" dirty="0">
                <a:solidFill>
                  <a:srgbClr val="004C52"/>
                </a:solidFill>
                <a:latin typeface="Gill Sans MT"/>
                <a:cs typeface="Gill Sans MT"/>
              </a:rPr>
              <a:t>present</a:t>
            </a:r>
            <a:r>
              <a:rPr sz="2400" spc="-10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65" dirty="0">
                <a:solidFill>
                  <a:srgbClr val="004C52"/>
                </a:solidFill>
                <a:latin typeface="Gill Sans MT"/>
                <a:cs typeface="Gill Sans MT"/>
              </a:rPr>
              <a:t>moment,  </a:t>
            </a:r>
            <a:r>
              <a:rPr sz="2400" spc="254" dirty="0">
                <a:solidFill>
                  <a:srgbClr val="004C52"/>
                </a:solidFill>
                <a:latin typeface="Gill Sans MT"/>
                <a:cs typeface="Gill Sans MT"/>
              </a:rPr>
              <a:t>and</a:t>
            </a:r>
            <a:r>
              <a:rPr sz="2400" spc="-9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70" dirty="0">
                <a:solidFill>
                  <a:srgbClr val="004C52"/>
                </a:solidFill>
                <a:latin typeface="Gill Sans MT"/>
                <a:cs typeface="Gill Sans MT"/>
              </a:rPr>
              <a:t>nonjudgmentally.</a:t>
            </a:r>
            <a:r>
              <a:rPr sz="2400" spc="170" dirty="0">
                <a:solidFill>
                  <a:srgbClr val="004C52"/>
                </a:solidFill>
                <a:latin typeface="Arial"/>
                <a:cs typeface="Arial"/>
              </a:rPr>
              <a:t>”</a:t>
            </a:r>
            <a:r>
              <a:rPr sz="2400" spc="-95" dirty="0">
                <a:solidFill>
                  <a:srgbClr val="004C52"/>
                </a:solidFill>
                <a:latin typeface="Arial"/>
                <a:cs typeface="Arial"/>
              </a:rPr>
              <a:t> </a:t>
            </a:r>
            <a:r>
              <a:rPr sz="1800" spc="125" dirty="0">
                <a:solidFill>
                  <a:srgbClr val="00AE9D"/>
                </a:solidFill>
                <a:latin typeface="Gill Sans MT"/>
                <a:cs typeface="Gill Sans MT"/>
              </a:rPr>
              <a:t>(Jon</a:t>
            </a:r>
            <a:r>
              <a:rPr sz="1800" spc="-70" dirty="0">
                <a:solidFill>
                  <a:srgbClr val="00AE9D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00AE9D"/>
                </a:solidFill>
                <a:latin typeface="Gill Sans MT"/>
                <a:cs typeface="Gill Sans MT"/>
              </a:rPr>
              <a:t>Kabat-Zinn)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ABE33E"/>
              </a:buClr>
              <a:buFont typeface="MS PGothic"/>
              <a:buChar char="◆"/>
            </a:pPr>
            <a:endParaRPr sz="3500">
              <a:latin typeface="Times New Roman"/>
              <a:cs typeface="Times New Roman"/>
            </a:endParaRPr>
          </a:p>
          <a:p>
            <a:pPr marL="546100" marR="5080" indent="-533400">
              <a:lnSpc>
                <a:spcPts val="2850"/>
              </a:lnSpc>
              <a:buClr>
                <a:srgbClr val="ABE33E"/>
              </a:buClr>
              <a:buFont typeface="MS PGothic"/>
              <a:buChar char="◆"/>
              <a:tabLst>
                <a:tab pos="546100" algn="l"/>
              </a:tabLst>
            </a:pPr>
            <a:r>
              <a:rPr sz="2400" spc="-225" dirty="0">
                <a:solidFill>
                  <a:srgbClr val="004C52"/>
                </a:solidFill>
                <a:latin typeface="Gill Sans MT"/>
                <a:cs typeface="Gill Sans MT"/>
              </a:rPr>
              <a:t>A </a:t>
            </a:r>
            <a:r>
              <a:rPr sz="2400" spc="185" dirty="0">
                <a:solidFill>
                  <a:srgbClr val="004C52"/>
                </a:solidFill>
                <a:latin typeface="Gill Sans MT"/>
                <a:cs typeface="Gill Sans MT"/>
              </a:rPr>
              <a:t>quality </a:t>
            </a:r>
            <a:r>
              <a:rPr sz="2400" spc="100" dirty="0">
                <a:solidFill>
                  <a:srgbClr val="004C52"/>
                </a:solidFill>
                <a:latin typeface="Gill Sans MT"/>
                <a:cs typeface="Gill Sans MT"/>
              </a:rPr>
              <a:t>of </a:t>
            </a:r>
            <a:r>
              <a:rPr sz="2400" spc="210" dirty="0">
                <a:solidFill>
                  <a:srgbClr val="004C52"/>
                </a:solidFill>
                <a:latin typeface="Gill Sans MT"/>
                <a:cs typeface="Gill Sans MT"/>
              </a:rPr>
              <a:t>being </a:t>
            </a:r>
            <a:r>
              <a:rPr sz="2400" spc="215" dirty="0">
                <a:solidFill>
                  <a:srgbClr val="004C52"/>
                </a:solidFill>
                <a:latin typeface="Gill Sans MT"/>
                <a:cs typeface="Gill Sans MT"/>
              </a:rPr>
              <a:t>in </a:t>
            </a:r>
            <a:r>
              <a:rPr sz="2400" spc="175" dirty="0">
                <a:solidFill>
                  <a:srgbClr val="004C52"/>
                </a:solidFill>
                <a:latin typeface="Gill Sans MT"/>
                <a:cs typeface="Gill Sans MT"/>
              </a:rPr>
              <a:t>which </a:t>
            </a:r>
            <a:r>
              <a:rPr sz="2400" spc="200" dirty="0">
                <a:solidFill>
                  <a:srgbClr val="004C52"/>
                </a:solidFill>
                <a:latin typeface="Gill Sans MT"/>
                <a:cs typeface="Gill Sans MT"/>
              </a:rPr>
              <a:t>thoughts </a:t>
            </a:r>
            <a:r>
              <a:rPr sz="2400" spc="254" dirty="0">
                <a:solidFill>
                  <a:srgbClr val="004C52"/>
                </a:solidFill>
                <a:latin typeface="Gill Sans MT"/>
                <a:cs typeface="Gill Sans MT"/>
              </a:rPr>
              <a:t>and  </a:t>
            </a:r>
            <a:r>
              <a:rPr sz="2400" spc="204" dirty="0">
                <a:solidFill>
                  <a:srgbClr val="004C52"/>
                </a:solidFill>
                <a:latin typeface="Gill Sans MT"/>
                <a:cs typeface="Gill Sans MT"/>
              </a:rPr>
              <a:t>feelings </a:t>
            </a:r>
            <a:r>
              <a:rPr sz="2400" spc="120" dirty="0">
                <a:solidFill>
                  <a:srgbClr val="004C52"/>
                </a:solidFill>
                <a:latin typeface="Gill Sans MT"/>
                <a:cs typeface="Gill Sans MT"/>
              </a:rPr>
              <a:t>are </a:t>
            </a:r>
            <a:r>
              <a:rPr sz="2400" spc="125" dirty="0">
                <a:solidFill>
                  <a:srgbClr val="004C52"/>
                </a:solidFill>
                <a:latin typeface="Gill Sans MT"/>
                <a:cs typeface="Gill Sans MT"/>
              </a:rPr>
              <a:t>observed </a:t>
            </a:r>
            <a:r>
              <a:rPr sz="2400" spc="325" dirty="0">
                <a:solidFill>
                  <a:srgbClr val="004C52"/>
                </a:solidFill>
                <a:latin typeface="Gill Sans MT"/>
                <a:cs typeface="Gill Sans MT"/>
              </a:rPr>
              <a:t>as </a:t>
            </a:r>
            <a:r>
              <a:rPr sz="2400" spc="165" dirty="0">
                <a:solidFill>
                  <a:srgbClr val="004C52"/>
                </a:solidFill>
                <a:latin typeface="Gill Sans MT"/>
                <a:cs typeface="Gill Sans MT"/>
              </a:rPr>
              <a:t>events </a:t>
            </a:r>
            <a:r>
              <a:rPr sz="2400" spc="215" dirty="0">
                <a:solidFill>
                  <a:srgbClr val="004C52"/>
                </a:solidFill>
                <a:latin typeface="Gill Sans MT"/>
                <a:cs typeface="Gill Sans MT"/>
              </a:rPr>
              <a:t>in </a:t>
            </a:r>
            <a:r>
              <a:rPr sz="2400" spc="145" dirty="0">
                <a:solidFill>
                  <a:srgbClr val="004C52"/>
                </a:solidFill>
                <a:latin typeface="Gill Sans MT"/>
                <a:cs typeface="Gill Sans MT"/>
              </a:rPr>
              <a:t>the </a:t>
            </a:r>
            <a:r>
              <a:rPr sz="2400" spc="200" dirty="0">
                <a:solidFill>
                  <a:srgbClr val="004C52"/>
                </a:solidFill>
                <a:latin typeface="Gill Sans MT"/>
                <a:cs typeface="Gill Sans MT"/>
              </a:rPr>
              <a:t>mind,  </a:t>
            </a:r>
            <a:r>
              <a:rPr sz="2400" spc="125" dirty="0">
                <a:solidFill>
                  <a:srgbClr val="004C52"/>
                </a:solidFill>
                <a:latin typeface="Gill Sans MT"/>
                <a:cs typeface="Gill Sans MT"/>
              </a:rPr>
              <a:t>without</a:t>
            </a:r>
            <a:r>
              <a:rPr sz="2400" spc="-9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45" dirty="0">
                <a:solidFill>
                  <a:srgbClr val="004C52"/>
                </a:solidFill>
                <a:latin typeface="Gill Sans MT"/>
                <a:cs typeface="Gill Sans MT"/>
              </a:rPr>
              <a:t>over-identifying</a:t>
            </a:r>
            <a:r>
              <a:rPr sz="2400" spc="-9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35" dirty="0">
                <a:solidFill>
                  <a:srgbClr val="004C52"/>
                </a:solidFill>
                <a:latin typeface="Gill Sans MT"/>
                <a:cs typeface="Gill Sans MT"/>
              </a:rPr>
              <a:t>with</a:t>
            </a:r>
            <a:r>
              <a:rPr sz="2400" spc="-9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204" dirty="0">
                <a:solidFill>
                  <a:srgbClr val="004C52"/>
                </a:solidFill>
                <a:latin typeface="Gill Sans MT"/>
                <a:cs typeface="Gill Sans MT"/>
              </a:rPr>
              <a:t>them</a:t>
            </a:r>
            <a:r>
              <a:rPr sz="2400" spc="-9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-25" dirty="0">
                <a:solidFill>
                  <a:srgbClr val="004C52"/>
                </a:solidFill>
                <a:latin typeface="Gill Sans MT"/>
                <a:cs typeface="Gill Sans MT"/>
              </a:rPr>
              <a:t>or</a:t>
            </a:r>
            <a:r>
              <a:rPr sz="2400" spc="-9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75" dirty="0">
                <a:solidFill>
                  <a:srgbClr val="004C52"/>
                </a:solidFill>
                <a:latin typeface="Gill Sans MT"/>
                <a:cs typeface="Gill Sans MT"/>
              </a:rPr>
              <a:t>reacting  </a:t>
            </a:r>
            <a:r>
              <a:rPr sz="2400" spc="40" dirty="0">
                <a:solidFill>
                  <a:srgbClr val="004C52"/>
                </a:solidFill>
                <a:latin typeface="Gill Sans MT"/>
                <a:cs typeface="Gill Sans MT"/>
              </a:rPr>
              <a:t>to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204" dirty="0">
                <a:solidFill>
                  <a:srgbClr val="004C52"/>
                </a:solidFill>
                <a:latin typeface="Gill Sans MT"/>
                <a:cs typeface="Gill Sans MT"/>
              </a:rPr>
              <a:t>them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215" dirty="0">
                <a:solidFill>
                  <a:srgbClr val="004C52"/>
                </a:solidFill>
                <a:latin typeface="Gill Sans MT"/>
                <a:cs typeface="Gill Sans MT"/>
              </a:rPr>
              <a:t>in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280" dirty="0">
                <a:solidFill>
                  <a:srgbClr val="004C52"/>
                </a:solidFill>
                <a:latin typeface="Gill Sans MT"/>
                <a:cs typeface="Gill Sans MT"/>
              </a:rPr>
              <a:t>an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204" dirty="0">
                <a:solidFill>
                  <a:srgbClr val="004C52"/>
                </a:solidFill>
                <a:latin typeface="Gill Sans MT"/>
                <a:cs typeface="Gill Sans MT"/>
              </a:rPr>
              <a:t>automatic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50" dirty="0">
                <a:solidFill>
                  <a:srgbClr val="004C52"/>
                </a:solidFill>
                <a:latin typeface="Gill Sans MT"/>
                <a:cs typeface="Gill Sans MT"/>
              </a:rPr>
              <a:t>pattern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00" dirty="0">
                <a:solidFill>
                  <a:srgbClr val="004C52"/>
                </a:solidFill>
                <a:latin typeface="Gill Sans MT"/>
                <a:cs typeface="Gill Sans MT"/>
              </a:rPr>
              <a:t>of</a:t>
            </a:r>
            <a:r>
              <a:rPr sz="2400" spc="-10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14" dirty="0">
                <a:solidFill>
                  <a:srgbClr val="004C52"/>
                </a:solidFill>
                <a:latin typeface="Gill Sans MT"/>
                <a:cs typeface="Gill Sans MT"/>
              </a:rPr>
              <a:t>reactivity.</a:t>
            </a:r>
            <a:endParaRPr sz="2400">
              <a:latin typeface="Gill Sans MT"/>
              <a:cs typeface="Gill Sans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"/>
            <a:ext cx="9144000" cy="15025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670">
              <a:lnSpc>
                <a:spcPct val="100000"/>
              </a:lnSpc>
            </a:pPr>
            <a:r>
              <a:rPr spc="35" dirty="0"/>
              <a:t>Compassion </a:t>
            </a:r>
            <a:r>
              <a:rPr spc="100" dirty="0"/>
              <a:t>and</a:t>
            </a:r>
            <a:r>
              <a:rPr spc="-290" dirty="0"/>
              <a:t> </a:t>
            </a:r>
            <a:r>
              <a:rPr spc="50" dirty="0"/>
              <a:t>empathy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2700" y="1590398"/>
            <a:ext cx="4587240" cy="181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50"/>
              </a:lnSpc>
            </a:pPr>
            <a:r>
              <a:rPr sz="2400" spc="220" dirty="0">
                <a:solidFill>
                  <a:srgbClr val="004C52"/>
                </a:solidFill>
                <a:latin typeface="Gill Sans MT"/>
                <a:cs typeface="Gill Sans MT"/>
              </a:rPr>
              <a:t>Mindfulness</a:t>
            </a:r>
            <a:r>
              <a:rPr sz="2400" spc="-11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300" dirty="0">
                <a:solidFill>
                  <a:srgbClr val="004C52"/>
                </a:solidFill>
                <a:latin typeface="Gill Sans MT"/>
                <a:cs typeface="Gill Sans MT"/>
              </a:rPr>
              <a:t>has</a:t>
            </a:r>
            <a:r>
              <a:rPr sz="2400" spc="-11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55" dirty="0">
                <a:solidFill>
                  <a:srgbClr val="004C52"/>
                </a:solidFill>
                <a:latin typeface="Gill Sans MT"/>
                <a:cs typeface="Gill Sans MT"/>
              </a:rPr>
              <a:t>been</a:t>
            </a:r>
            <a:r>
              <a:rPr sz="2400" spc="-11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65" dirty="0">
                <a:solidFill>
                  <a:srgbClr val="004C52"/>
                </a:solidFill>
                <a:latin typeface="Gill Sans MT"/>
                <a:cs typeface="Gill Sans MT"/>
              </a:rPr>
              <a:t>shown</a:t>
            </a:r>
            <a:r>
              <a:rPr sz="2400" spc="-11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40" dirty="0">
                <a:solidFill>
                  <a:srgbClr val="004C52"/>
                </a:solidFill>
                <a:latin typeface="Gill Sans MT"/>
                <a:cs typeface="Gill Sans MT"/>
              </a:rPr>
              <a:t>to  </a:t>
            </a:r>
            <a:r>
              <a:rPr sz="2400" spc="175" dirty="0">
                <a:solidFill>
                  <a:srgbClr val="004C52"/>
                </a:solidFill>
                <a:latin typeface="Gill Sans MT"/>
                <a:cs typeface="Gill Sans MT"/>
              </a:rPr>
              <a:t>increase </a:t>
            </a:r>
            <a:r>
              <a:rPr sz="2400" spc="135" dirty="0">
                <a:solidFill>
                  <a:srgbClr val="004C52"/>
                </a:solidFill>
                <a:latin typeface="Gill Sans MT"/>
                <a:cs typeface="Gill Sans MT"/>
              </a:rPr>
              <a:t>people’s </a:t>
            </a:r>
            <a:r>
              <a:rPr sz="2400" spc="210" dirty="0">
                <a:solidFill>
                  <a:srgbClr val="004C52"/>
                </a:solidFill>
                <a:latin typeface="Gill Sans MT"/>
                <a:cs typeface="Gill Sans MT"/>
              </a:rPr>
              <a:t>empathy </a:t>
            </a:r>
            <a:r>
              <a:rPr sz="2400" spc="254" dirty="0">
                <a:solidFill>
                  <a:srgbClr val="004C52"/>
                </a:solidFill>
                <a:latin typeface="Gill Sans MT"/>
                <a:cs typeface="Gill Sans MT"/>
              </a:rPr>
              <a:t>and  </a:t>
            </a:r>
            <a:r>
              <a:rPr sz="2400" spc="195" dirty="0">
                <a:solidFill>
                  <a:srgbClr val="004C52"/>
                </a:solidFill>
                <a:latin typeface="Gill Sans MT"/>
                <a:cs typeface="Gill Sans MT"/>
              </a:rPr>
              <a:t>compassion,</a:t>
            </a:r>
            <a:r>
              <a:rPr sz="2400" spc="-11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254" dirty="0">
                <a:solidFill>
                  <a:srgbClr val="004C52"/>
                </a:solidFill>
                <a:latin typeface="Gill Sans MT"/>
                <a:cs typeface="Gill Sans MT"/>
              </a:rPr>
              <a:t>and</a:t>
            </a:r>
            <a:r>
              <a:rPr sz="2400" spc="-11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35" dirty="0">
                <a:solidFill>
                  <a:srgbClr val="004C52"/>
                </a:solidFill>
                <a:latin typeface="Gill Sans MT"/>
                <a:cs typeface="Gill Sans MT"/>
              </a:rPr>
              <a:t>felt</a:t>
            </a:r>
            <a:r>
              <a:rPr sz="2400" spc="-11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45" dirty="0">
                <a:solidFill>
                  <a:srgbClr val="004C52"/>
                </a:solidFill>
                <a:latin typeface="Gill Sans MT"/>
                <a:cs typeface="Gill Sans MT"/>
              </a:rPr>
              <a:t>connection  </a:t>
            </a:r>
            <a:r>
              <a:rPr sz="2400" spc="135" dirty="0">
                <a:solidFill>
                  <a:srgbClr val="004C52"/>
                </a:solidFill>
                <a:latin typeface="Gill Sans MT"/>
                <a:cs typeface="Gill Sans MT"/>
              </a:rPr>
              <a:t>with </a:t>
            </a:r>
            <a:r>
              <a:rPr sz="2400" spc="75" dirty="0">
                <a:solidFill>
                  <a:srgbClr val="004C52"/>
                </a:solidFill>
                <a:latin typeface="Gill Sans MT"/>
                <a:cs typeface="Gill Sans MT"/>
              </a:rPr>
              <a:t>other </a:t>
            </a:r>
            <a:r>
              <a:rPr sz="2400" spc="125" dirty="0">
                <a:solidFill>
                  <a:srgbClr val="004C52"/>
                </a:solidFill>
                <a:latin typeface="Gill Sans MT"/>
                <a:cs typeface="Gill Sans MT"/>
              </a:rPr>
              <a:t>people </a:t>
            </a:r>
            <a:r>
              <a:rPr sz="2400" spc="254" dirty="0">
                <a:solidFill>
                  <a:srgbClr val="004C52"/>
                </a:solidFill>
                <a:latin typeface="Gill Sans MT"/>
                <a:cs typeface="Gill Sans MT"/>
              </a:rPr>
              <a:t>and </a:t>
            </a:r>
            <a:r>
              <a:rPr sz="2400" spc="145" dirty="0">
                <a:solidFill>
                  <a:srgbClr val="004C52"/>
                </a:solidFill>
                <a:latin typeface="Gill Sans MT"/>
                <a:cs typeface="Gill Sans MT"/>
              </a:rPr>
              <a:t>the </a:t>
            </a:r>
            <a:r>
              <a:rPr sz="2400" spc="60" dirty="0">
                <a:solidFill>
                  <a:srgbClr val="004C52"/>
                </a:solidFill>
                <a:latin typeface="Gill Sans MT"/>
                <a:cs typeface="Gill Sans MT"/>
              </a:rPr>
              <a:t>world  </a:t>
            </a:r>
            <a:r>
              <a:rPr sz="2400" spc="160" dirty="0">
                <a:solidFill>
                  <a:srgbClr val="004C52"/>
                </a:solidFill>
                <a:latin typeface="Gill Sans MT"/>
                <a:cs typeface="Gill Sans MT"/>
              </a:rPr>
              <a:t>around</a:t>
            </a:r>
            <a:r>
              <a:rPr sz="2400" spc="-18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45" dirty="0">
                <a:solidFill>
                  <a:srgbClr val="004C52"/>
                </a:solidFill>
                <a:latin typeface="Gill Sans MT"/>
                <a:cs typeface="Gill Sans MT"/>
              </a:rPr>
              <a:t>them.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700" y="3903322"/>
            <a:ext cx="354774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45" dirty="0">
                <a:solidFill>
                  <a:srgbClr val="004C52"/>
                </a:solidFill>
                <a:latin typeface="Gill Sans MT"/>
                <a:cs typeface="Gill Sans MT"/>
              </a:rPr>
              <a:t>(Brown</a:t>
            </a:r>
            <a:r>
              <a:rPr sz="1600" spc="-7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1600" spc="60" dirty="0">
                <a:solidFill>
                  <a:srgbClr val="004C52"/>
                </a:solidFill>
                <a:latin typeface="Gill Sans MT"/>
                <a:cs typeface="Gill Sans MT"/>
              </a:rPr>
              <a:t>et</a:t>
            </a:r>
            <a:r>
              <a:rPr sz="1600" spc="-7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1600" spc="95" dirty="0">
                <a:solidFill>
                  <a:srgbClr val="004C52"/>
                </a:solidFill>
                <a:latin typeface="Gill Sans MT"/>
                <a:cs typeface="Gill Sans MT"/>
              </a:rPr>
              <a:t>al,</a:t>
            </a:r>
            <a:r>
              <a:rPr sz="1600" spc="-7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1600" spc="85" dirty="0">
                <a:solidFill>
                  <a:srgbClr val="004C52"/>
                </a:solidFill>
                <a:latin typeface="Gill Sans MT"/>
                <a:cs typeface="Gill Sans MT"/>
              </a:rPr>
              <a:t>2007;</a:t>
            </a:r>
            <a:r>
              <a:rPr sz="1600" spc="-7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1600" spc="120" dirty="0">
                <a:solidFill>
                  <a:srgbClr val="004C52"/>
                </a:solidFill>
                <a:latin typeface="Gill Sans MT"/>
                <a:cs typeface="Gill Sans MT"/>
              </a:rPr>
              <a:t>Shapiro</a:t>
            </a:r>
            <a:r>
              <a:rPr sz="1600" spc="-7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1600" spc="60" dirty="0">
                <a:solidFill>
                  <a:srgbClr val="004C52"/>
                </a:solidFill>
                <a:latin typeface="Gill Sans MT"/>
                <a:cs typeface="Gill Sans MT"/>
              </a:rPr>
              <a:t>et</a:t>
            </a:r>
            <a:r>
              <a:rPr sz="1600" spc="-7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1600" spc="95" dirty="0">
                <a:solidFill>
                  <a:srgbClr val="004C52"/>
                </a:solidFill>
                <a:latin typeface="Gill Sans MT"/>
                <a:cs typeface="Gill Sans MT"/>
              </a:rPr>
              <a:t>al,</a:t>
            </a:r>
            <a:r>
              <a:rPr sz="1600" spc="-7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1600" spc="45" dirty="0">
                <a:solidFill>
                  <a:srgbClr val="004C52"/>
                </a:solidFill>
                <a:latin typeface="Gill Sans MT"/>
                <a:cs typeface="Gill Sans MT"/>
              </a:rPr>
              <a:t>1998)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69750" y="1609798"/>
            <a:ext cx="3311874" cy="2207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1557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765">
              <a:lnSpc>
                <a:spcPct val="100000"/>
              </a:lnSpc>
            </a:pPr>
            <a:r>
              <a:rPr spc="65" dirty="0"/>
              <a:t>Connectedness </a:t>
            </a:r>
            <a:r>
              <a:rPr spc="20" dirty="0"/>
              <a:t>with </a:t>
            </a:r>
            <a:r>
              <a:rPr spc="35" dirty="0"/>
              <a:t>the</a:t>
            </a:r>
            <a:r>
              <a:rPr spc="-365" dirty="0"/>
              <a:t> </a:t>
            </a:r>
            <a:r>
              <a:rPr spc="-30" dirty="0"/>
              <a:t>Earth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50"/>
              </a:lnSpc>
            </a:pPr>
            <a:r>
              <a:rPr spc="-5" dirty="0"/>
              <a:t>"You</a:t>
            </a:r>
            <a:r>
              <a:rPr spc="-105" dirty="0"/>
              <a:t> </a:t>
            </a:r>
            <a:r>
              <a:rPr spc="105" dirty="0"/>
              <a:t>carry</a:t>
            </a:r>
            <a:r>
              <a:rPr spc="-105" dirty="0"/>
              <a:t> </a:t>
            </a:r>
            <a:r>
              <a:rPr spc="90" dirty="0"/>
              <a:t>Mother</a:t>
            </a:r>
            <a:r>
              <a:rPr spc="-105" dirty="0"/>
              <a:t> </a:t>
            </a:r>
            <a:r>
              <a:rPr spc="155" dirty="0"/>
              <a:t>Earth</a:t>
            </a:r>
            <a:r>
              <a:rPr spc="-105" dirty="0"/>
              <a:t> </a:t>
            </a:r>
            <a:r>
              <a:rPr spc="165" dirty="0"/>
              <a:t>within</a:t>
            </a:r>
            <a:r>
              <a:rPr spc="-105" dirty="0"/>
              <a:t> </a:t>
            </a:r>
            <a:r>
              <a:rPr spc="85" dirty="0"/>
              <a:t>you</a:t>
            </a:r>
            <a:r>
              <a:rPr spc="85" dirty="0">
                <a:latin typeface="Arial"/>
                <a:cs typeface="Arial"/>
              </a:rPr>
              <a:t>…</a:t>
            </a:r>
            <a:r>
              <a:rPr spc="-105" dirty="0">
                <a:latin typeface="Arial"/>
                <a:cs typeface="Arial"/>
              </a:rPr>
              <a:t> </a:t>
            </a:r>
            <a:r>
              <a:rPr spc="225" dirty="0"/>
              <a:t>She</a:t>
            </a:r>
            <a:r>
              <a:rPr spc="-105" dirty="0"/>
              <a:t> </a:t>
            </a:r>
            <a:r>
              <a:rPr spc="265" dirty="0"/>
              <a:t>is</a:t>
            </a:r>
            <a:r>
              <a:rPr spc="-105" dirty="0"/>
              <a:t> </a:t>
            </a:r>
            <a:r>
              <a:rPr spc="110" dirty="0"/>
              <a:t>not</a:t>
            </a:r>
            <a:r>
              <a:rPr spc="-105" dirty="0"/>
              <a:t> </a:t>
            </a:r>
            <a:r>
              <a:rPr spc="165" dirty="0"/>
              <a:t>outside  </a:t>
            </a:r>
            <a:r>
              <a:rPr spc="100" dirty="0"/>
              <a:t>of</a:t>
            </a:r>
            <a:r>
              <a:rPr spc="-100" dirty="0"/>
              <a:t> </a:t>
            </a:r>
            <a:r>
              <a:rPr spc="60" dirty="0"/>
              <a:t>you.</a:t>
            </a:r>
            <a:r>
              <a:rPr spc="-100" dirty="0"/>
              <a:t> </a:t>
            </a:r>
            <a:r>
              <a:rPr spc="90" dirty="0"/>
              <a:t>Mother</a:t>
            </a:r>
            <a:r>
              <a:rPr spc="-100" dirty="0"/>
              <a:t> </a:t>
            </a:r>
            <a:r>
              <a:rPr spc="155" dirty="0"/>
              <a:t>Earth</a:t>
            </a:r>
            <a:r>
              <a:rPr spc="-100" dirty="0"/>
              <a:t> </a:t>
            </a:r>
            <a:r>
              <a:rPr spc="265" dirty="0"/>
              <a:t>is</a:t>
            </a:r>
            <a:r>
              <a:rPr spc="-100" dirty="0"/>
              <a:t> </a:t>
            </a:r>
            <a:r>
              <a:rPr spc="110" dirty="0"/>
              <a:t>not</a:t>
            </a:r>
            <a:r>
              <a:rPr spc="-100" dirty="0"/>
              <a:t> </a:t>
            </a:r>
            <a:r>
              <a:rPr spc="229" dirty="0"/>
              <a:t>just</a:t>
            </a:r>
            <a:r>
              <a:rPr spc="-100" dirty="0"/>
              <a:t> </a:t>
            </a:r>
            <a:r>
              <a:rPr spc="75" dirty="0"/>
              <a:t>your</a:t>
            </a:r>
            <a:r>
              <a:rPr spc="-100" dirty="0"/>
              <a:t> </a:t>
            </a:r>
            <a:r>
              <a:rPr spc="140" dirty="0"/>
              <a:t>environment</a:t>
            </a:r>
            <a:r>
              <a:rPr spc="140" dirty="0">
                <a:latin typeface="Arial"/>
                <a:cs typeface="Arial"/>
              </a:rPr>
              <a:t>…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spc="165" dirty="0"/>
              <a:t>So  </a:t>
            </a:r>
            <a:r>
              <a:rPr spc="140" dirty="0"/>
              <a:t>breathe </a:t>
            </a:r>
            <a:r>
              <a:rPr spc="215" dirty="0"/>
              <a:t>in </a:t>
            </a:r>
            <a:r>
              <a:rPr spc="254" dirty="0"/>
              <a:t>and </a:t>
            </a:r>
            <a:r>
              <a:rPr spc="140" dirty="0"/>
              <a:t>be aware </a:t>
            </a:r>
            <a:r>
              <a:rPr spc="100" dirty="0"/>
              <a:t>of </a:t>
            </a:r>
            <a:r>
              <a:rPr spc="75" dirty="0"/>
              <a:t>your </a:t>
            </a:r>
            <a:r>
              <a:rPr spc="125" dirty="0"/>
              <a:t>body </a:t>
            </a:r>
            <a:r>
              <a:rPr spc="254" dirty="0"/>
              <a:t>and </a:t>
            </a:r>
            <a:r>
              <a:rPr spc="80" dirty="0"/>
              <a:t>look </a:t>
            </a:r>
            <a:r>
              <a:rPr spc="140" dirty="0"/>
              <a:t>deeply  </a:t>
            </a:r>
            <a:r>
              <a:rPr spc="130" dirty="0"/>
              <a:t>into </a:t>
            </a:r>
            <a:r>
              <a:rPr spc="145" dirty="0"/>
              <a:t>it </a:t>
            </a:r>
            <a:r>
              <a:rPr spc="254" dirty="0"/>
              <a:t>and </a:t>
            </a:r>
            <a:r>
              <a:rPr spc="160" dirty="0"/>
              <a:t>realise </a:t>
            </a:r>
            <a:r>
              <a:rPr spc="114" dirty="0"/>
              <a:t>you </a:t>
            </a:r>
            <a:r>
              <a:rPr spc="120" dirty="0"/>
              <a:t>are </a:t>
            </a:r>
            <a:r>
              <a:rPr spc="145" dirty="0"/>
              <a:t>the </a:t>
            </a:r>
            <a:r>
              <a:rPr spc="155" dirty="0"/>
              <a:t>Earth </a:t>
            </a:r>
            <a:r>
              <a:rPr spc="254" dirty="0"/>
              <a:t>and </a:t>
            </a:r>
            <a:r>
              <a:rPr spc="75" dirty="0"/>
              <a:t>your  </a:t>
            </a:r>
            <a:r>
              <a:rPr spc="204" dirty="0"/>
              <a:t>consciousness</a:t>
            </a:r>
            <a:r>
              <a:rPr spc="-90" dirty="0"/>
              <a:t> </a:t>
            </a:r>
            <a:r>
              <a:rPr spc="265" dirty="0"/>
              <a:t>is</a:t>
            </a:r>
            <a:r>
              <a:rPr spc="-90" dirty="0"/>
              <a:t> </a:t>
            </a:r>
            <a:r>
              <a:rPr spc="195" dirty="0"/>
              <a:t>also</a:t>
            </a:r>
            <a:r>
              <a:rPr spc="-90" dirty="0"/>
              <a:t> </a:t>
            </a:r>
            <a:r>
              <a:rPr spc="145" dirty="0"/>
              <a:t>the</a:t>
            </a:r>
            <a:r>
              <a:rPr spc="-90" dirty="0"/>
              <a:t> </a:t>
            </a:r>
            <a:r>
              <a:rPr spc="204" dirty="0"/>
              <a:t>consciousness</a:t>
            </a:r>
            <a:r>
              <a:rPr spc="-90" dirty="0"/>
              <a:t> </a:t>
            </a:r>
            <a:r>
              <a:rPr spc="100" dirty="0"/>
              <a:t>of</a:t>
            </a:r>
            <a:r>
              <a:rPr spc="-90" dirty="0"/>
              <a:t> </a:t>
            </a:r>
            <a:r>
              <a:rPr spc="145" dirty="0"/>
              <a:t>the</a:t>
            </a:r>
            <a:r>
              <a:rPr spc="-90" dirty="0"/>
              <a:t> </a:t>
            </a:r>
            <a:r>
              <a:rPr spc="110" dirty="0"/>
              <a:t>Earth.</a:t>
            </a:r>
          </a:p>
          <a:p>
            <a:pPr marL="12700" marR="74295">
              <a:lnSpc>
                <a:spcPts val="2850"/>
              </a:lnSpc>
            </a:pPr>
            <a:r>
              <a:rPr spc="-50" dirty="0"/>
              <a:t>Not</a:t>
            </a:r>
            <a:r>
              <a:rPr spc="-100" dirty="0"/>
              <a:t> </a:t>
            </a:r>
            <a:r>
              <a:rPr spc="40" dirty="0"/>
              <a:t>to</a:t>
            </a:r>
            <a:r>
              <a:rPr spc="-100" dirty="0"/>
              <a:t> </a:t>
            </a:r>
            <a:r>
              <a:rPr spc="180" dirty="0"/>
              <a:t>cut</a:t>
            </a:r>
            <a:r>
              <a:rPr spc="-100" dirty="0"/>
              <a:t> </a:t>
            </a:r>
            <a:r>
              <a:rPr spc="145" dirty="0"/>
              <a:t>the</a:t>
            </a:r>
            <a:r>
              <a:rPr spc="-100" dirty="0"/>
              <a:t> </a:t>
            </a:r>
            <a:r>
              <a:rPr spc="90" dirty="0"/>
              <a:t>trees,</a:t>
            </a:r>
            <a:r>
              <a:rPr spc="-100" dirty="0"/>
              <a:t> </a:t>
            </a:r>
            <a:r>
              <a:rPr spc="110" dirty="0"/>
              <a:t>not</a:t>
            </a:r>
            <a:r>
              <a:rPr spc="-100" dirty="0"/>
              <a:t> </a:t>
            </a:r>
            <a:r>
              <a:rPr spc="40" dirty="0"/>
              <a:t>to</a:t>
            </a:r>
            <a:r>
              <a:rPr spc="-100" dirty="0"/>
              <a:t> </a:t>
            </a:r>
            <a:r>
              <a:rPr spc="135" dirty="0"/>
              <a:t>pollute</a:t>
            </a:r>
            <a:r>
              <a:rPr spc="-100" dirty="0"/>
              <a:t> </a:t>
            </a:r>
            <a:r>
              <a:rPr spc="145" dirty="0"/>
              <a:t>the</a:t>
            </a:r>
            <a:r>
              <a:rPr spc="-100" dirty="0"/>
              <a:t> </a:t>
            </a:r>
            <a:r>
              <a:rPr spc="75" dirty="0"/>
              <a:t>water,</a:t>
            </a:r>
            <a:r>
              <a:rPr spc="-100" dirty="0"/>
              <a:t> </a:t>
            </a:r>
            <a:r>
              <a:rPr spc="190" dirty="0"/>
              <a:t>that</a:t>
            </a:r>
            <a:r>
              <a:rPr spc="-100" dirty="0"/>
              <a:t> </a:t>
            </a:r>
            <a:r>
              <a:rPr spc="265" dirty="0"/>
              <a:t>is</a:t>
            </a:r>
            <a:r>
              <a:rPr spc="-100" dirty="0"/>
              <a:t> </a:t>
            </a:r>
            <a:r>
              <a:rPr spc="110" dirty="0"/>
              <a:t>not  </a:t>
            </a:r>
            <a:r>
              <a:rPr spc="114" dirty="0"/>
              <a:t>enough."</a:t>
            </a:r>
          </a:p>
          <a:p>
            <a:pPr marL="5041900">
              <a:lnSpc>
                <a:spcPct val="100000"/>
              </a:lnSpc>
              <a:spcBef>
                <a:spcPts val="480"/>
              </a:spcBef>
            </a:pPr>
            <a:r>
              <a:rPr i="1" spc="50" dirty="0">
                <a:latin typeface="Calibri"/>
                <a:cs typeface="Calibri"/>
              </a:rPr>
              <a:t>Thich </a:t>
            </a:r>
            <a:r>
              <a:rPr i="1" spc="-5" dirty="0">
                <a:latin typeface="Calibri"/>
                <a:cs typeface="Calibri"/>
              </a:rPr>
              <a:t>Nhat</a:t>
            </a:r>
            <a:r>
              <a:rPr i="1" spc="-185" dirty="0">
                <a:latin typeface="Calibri"/>
                <a:cs typeface="Calibri"/>
              </a:rPr>
              <a:t> </a:t>
            </a:r>
            <a:r>
              <a:rPr i="1" spc="15" dirty="0">
                <a:latin typeface="Calibri"/>
                <a:cs typeface="Calibri"/>
              </a:rPr>
              <a:t>Hanh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670">
              <a:lnSpc>
                <a:spcPct val="100000"/>
              </a:lnSpc>
            </a:pPr>
            <a:r>
              <a:rPr spc="15" dirty="0"/>
              <a:t>Health </a:t>
            </a:r>
            <a:r>
              <a:rPr spc="100" dirty="0"/>
              <a:t>and</a:t>
            </a:r>
            <a:r>
              <a:rPr spc="-235" dirty="0"/>
              <a:t> </a:t>
            </a:r>
            <a:r>
              <a:rPr spc="110" dirty="0"/>
              <a:t>well-being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2700" y="1420772"/>
            <a:ext cx="4495800" cy="217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50"/>
              </a:lnSpc>
            </a:pPr>
            <a:r>
              <a:rPr sz="2400" spc="220" dirty="0">
                <a:solidFill>
                  <a:srgbClr val="004C52"/>
                </a:solidFill>
                <a:latin typeface="Gill Sans MT"/>
                <a:cs typeface="Gill Sans MT"/>
              </a:rPr>
              <a:t>Mindfulness</a:t>
            </a:r>
            <a:r>
              <a:rPr sz="2400" spc="-114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300" dirty="0">
                <a:solidFill>
                  <a:srgbClr val="004C52"/>
                </a:solidFill>
                <a:latin typeface="Gill Sans MT"/>
                <a:cs typeface="Gill Sans MT"/>
              </a:rPr>
              <a:t>has</a:t>
            </a:r>
            <a:r>
              <a:rPr sz="2400" spc="-114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55" dirty="0">
                <a:solidFill>
                  <a:srgbClr val="004C52"/>
                </a:solidFill>
                <a:latin typeface="Gill Sans MT"/>
                <a:cs typeface="Gill Sans MT"/>
              </a:rPr>
              <a:t>been</a:t>
            </a:r>
            <a:r>
              <a:rPr sz="2400" spc="-114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10" dirty="0">
                <a:solidFill>
                  <a:srgbClr val="004C52"/>
                </a:solidFill>
                <a:latin typeface="Gill Sans MT"/>
                <a:cs typeface="Gill Sans MT"/>
              </a:rPr>
              <a:t>proven</a:t>
            </a:r>
            <a:r>
              <a:rPr sz="2400" spc="-114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40" dirty="0">
                <a:solidFill>
                  <a:srgbClr val="004C52"/>
                </a:solidFill>
                <a:latin typeface="Gill Sans MT"/>
                <a:cs typeface="Gill Sans MT"/>
              </a:rPr>
              <a:t>to  </a:t>
            </a:r>
            <a:r>
              <a:rPr sz="2400" spc="140" dirty="0">
                <a:solidFill>
                  <a:srgbClr val="004C52"/>
                </a:solidFill>
                <a:latin typeface="Gill Sans MT"/>
                <a:cs typeface="Gill Sans MT"/>
              </a:rPr>
              <a:t>improve </a:t>
            </a:r>
            <a:r>
              <a:rPr sz="2400" spc="150" dirty="0">
                <a:solidFill>
                  <a:srgbClr val="004C52"/>
                </a:solidFill>
                <a:latin typeface="Gill Sans MT"/>
                <a:cs typeface="Gill Sans MT"/>
              </a:rPr>
              <a:t>well-being</a:t>
            </a:r>
            <a:r>
              <a:rPr sz="2400" spc="-40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254" dirty="0">
                <a:solidFill>
                  <a:srgbClr val="004C52"/>
                </a:solidFill>
                <a:latin typeface="Gill Sans MT"/>
                <a:cs typeface="Gill Sans MT"/>
              </a:rPr>
              <a:t>and</a:t>
            </a:r>
            <a:endParaRPr sz="2400">
              <a:latin typeface="Gill Sans MT"/>
              <a:cs typeface="Gill Sans MT"/>
            </a:endParaRPr>
          </a:p>
          <a:p>
            <a:pPr marL="12700" marR="248285">
              <a:lnSpc>
                <a:spcPts val="2850"/>
              </a:lnSpc>
            </a:pPr>
            <a:r>
              <a:rPr sz="2400" spc="150" dirty="0">
                <a:solidFill>
                  <a:srgbClr val="004C52"/>
                </a:solidFill>
                <a:latin typeface="Gill Sans MT"/>
                <a:cs typeface="Gill Sans MT"/>
              </a:rPr>
              <a:t>health-related conditions,  </a:t>
            </a:r>
            <a:r>
              <a:rPr sz="2400" spc="220" dirty="0">
                <a:solidFill>
                  <a:srgbClr val="004C52"/>
                </a:solidFill>
                <a:latin typeface="Gill Sans MT"/>
                <a:cs typeface="Gill Sans MT"/>
              </a:rPr>
              <a:t>including</a:t>
            </a:r>
            <a:r>
              <a:rPr sz="2400" spc="-11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40" dirty="0">
                <a:solidFill>
                  <a:srgbClr val="004C52"/>
                </a:solidFill>
                <a:latin typeface="Gill Sans MT"/>
                <a:cs typeface="Gill Sans MT"/>
              </a:rPr>
              <a:t>chronic</a:t>
            </a:r>
            <a:r>
              <a:rPr sz="2400" spc="-11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90" dirty="0">
                <a:solidFill>
                  <a:srgbClr val="004C52"/>
                </a:solidFill>
                <a:latin typeface="Gill Sans MT"/>
                <a:cs typeface="Gill Sans MT"/>
              </a:rPr>
              <a:t>pain,</a:t>
            </a:r>
            <a:r>
              <a:rPr sz="2400" spc="-11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60" dirty="0">
                <a:solidFill>
                  <a:srgbClr val="004C52"/>
                </a:solidFill>
                <a:latin typeface="Gill Sans MT"/>
                <a:cs typeface="Gill Sans MT"/>
              </a:rPr>
              <a:t>stress,  </a:t>
            </a:r>
            <a:r>
              <a:rPr sz="2400" spc="130" dirty="0">
                <a:solidFill>
                  <a:srgbClr val="004C52"/>
                </a:solidFill>
                <a:latin typeface="Gill Sans MT"/>
                <a:cs typeface="Gill Sans MT"/>
              </a:rPr>
              <a:t>anxiety, </a:t>
            </a:r>
            <a:r>
              <a:rPr sz="2400" spc="145" dirty="0">
                <a:solidFill>
                  <a:srgbClr val="004C52"/>
                </a:solidFill>
                <a:latin typeface="Gill Sans MT"/>
                <a:cs typeface="Gill Sans MT"/>
              </a:rPr>
              <a:t>depression, </a:t>
            </a:r>
            <a:r>
              <a:rPr sz="2400" spc="254" dirty="0">
                <a:solidFill>
                  <a:srgbClr val="004C52"/>
                </a:solidFill>
                <a:latin typeface="Gill Sans MT"/>
                <a:cs typeface="Gill Sans MT"/>
              </a:rPr>
              <a:t>and  </a:t>
            </a:r>
            <a:r>
              <a:rPr sz="2400" spc="260" dirty="0">
                <a:solidFill>
                  <a:srgbClr val="004C52"/>
                </a:solidFill>
                <a:latin typeface="Gill Sans MT"/>
                <a:cs typeface="Gill Sans MT"/>
              </a:rPr>
              <a:t>immune</a:t>
            </a:r>
            <a:r>
              <a:rPr sz="2400" spc="-160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2400" spc="145" dirty="0">
                <a:solidFill>
                  <a:srgbClr val="004C52"/>
                </a:solidFill>
                <a:latin typeface="Gill Sans MT"/>
                <a:cs typeface="Gill Sans MT"/>
              </a:rPr>
              <a:t>function.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700" y="4095646"/>
            <a:ext cx="174942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45" dirty="0">
                <a:solidFill>
                  <a:srgbClr val="004C52"/>
                </a:solidFill>
                <a:latin typeface="Gill Sans MT"/>
                <a:cs typeface="Gill Sans MT"/>
              </a:rPr>
              <a:t>(Brown</a:t>
            </a:r>
            <a:r>
              <a:rPr sz="1600" spc="-8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1600" spc="60" dirty="0">
                <a:solidFill>
                  <a:srgbClr val="004C52"/>
                </a:solidFill>
                <a:latin typeface="Gill Sans MT"/>
                <a:cs typeface="Gill Sans MT"/>
              </a:rPr>
              <a:t>et</a:t>
            </a:r>
            <a:r>
              <a:rPr sz="1600" spc="-8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1600" spc="95" dirty="0">
                <a:solidFill>
                  <a:srgbClr val="004C52"/>
                </a:solidFill>
                <a:latin typeface="Gill Sans MT"/>
                <a:cs typeface="Gill Sans MT"/>
              </a:rPr>
              <a:t>al,</a:t>
            </a:r>
            <a:r>
              <a:rPr sz="1600" spc="-85" dirty="0">
                <a:solidFill>
                  <a:srgbClr val="004C52"/>
                </a:solidFill>
                <a:latin typeface="Gill Sans MT"/>
                <a:cs typeface="Gill Sans MT"/>
              </a:rPr>
              <a:t> </a:t>
            </a:r>
            <a:r>
              <a:rPr sz="1600" spc="85" dirty="0">
                <a:solidFill>
                  <a:srgbClr val="004C52"/>
                </a:solidFill>
                <a:latin typeface="Gill Sans MT"/>
                <a:cs typeface="Gill Sans MT"/>
              </a:rPr>
              <a:t>2007)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61025" y="1458025"/>
            <a:ext cx="3341174" cy="2227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82"/>
            <a:ext cx="9144000" cy="13101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441</Words>
  <Application>Microsoft Office PowerPoint</Application>
  <PresentationFormat>On-screen Show (16:9)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Calibri</vt:lpstr>
      <vt:lpstr>Gill Sans MT</vt:lpstr>
      <vt:lpstr>Times New Roman</vt:lpstr>
      <vt:lpstr>Office Theme</vt:lpstr>
      <vt:lpstr>PowerPoint Presentation</vt:lpstr>
      <vt:lpstr>If the world’s 7 billion people lived like  North Americans, we would need  approximately four earths to sustain us. (Global Footprint Network, 2011)</vt:lpstr>
      <vt:lpstr>PowerPoint Presentation</vt:lpstr>
      <vt:lpstr>PowerPoint Presentation</vt:lpstr>
      <vt:lpstr>An integrated approach to addressing sustainability</vt:lpstr>
      <vt:lpstr>Mindfulness</vt:lpstr>
      <vt:lpstr>Compassion and empathy</vt:lpstr>
      <vt:lpstr>Connectedness with the Earth</vt:lpstr>
      <vt:lpstr>Health and well-being</vt:lpstr>
      <vt:lpstr>Conscious behaviour</vt:lpstr>
      <vt:lpstr>Antidote to consumerism</vt:lpstr>
      <vt:lpstr>“Building peace in the minds of men and women”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Corrina Pasarica</cp:lastModifiedBy>
  <cp:revision>6</cp:revision>
  <dcterms:created xsi:type="dcterms:W3CDTF">2017-06-09T15:41:14Z</dcterms:created>
  <dcterms:modified xsi:type="dcterms:W3CDTF">2017-06-12T14:36:31Z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