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6" r:id="rId2"/>
    <p:sldId id="258" r:id="rId3"/>
    <p:sldId id="260" r:id="rId4"/>
    <p:sldId id="262" r:id="rId5"/>
    <p:sldId id="263" r:id="rId6"/>
    <p:sldId id="264" r:id="rId7"/>
    <p:sldId id="265" r:id="rId8"/>
    <p:sldId id="266" r:id="rId9"/>
    <p:sldId id="267" r:id="rId10"/>
    <p:sldId id="268" r:id="rId11"/>
    <p:sldId id="273" r:id="rId12"/>
    <p:sldId id="269" r:id="rId13"/>
    <p:sldId id="270" r:id="rId14"/>
    <p:sldId id="271" r:id="rId15"/>
    <p:sldId id="272" r:id="rId16"/>
    <p:sldId id="274" r:id="rId17"/>
    <p:sldId id="275"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172F8-8D34-40E0-B507-67638270D336}" type="datetimeFigureOut">
              <a:rPr lang="en-CA" smtClean="0"/>
              <a:t>2017-06-22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55547-1B6A-441E-9C11-9CCB28C082A5}" type="slidenum">
              <a:rPr lang="en-CA" smtClean="0"/>
              <a:t>‹#›</a:t>
            </a:fld>
            <a:endParaRPr lang="en-CA"/>
          </a:p>
        </p:txBody>
      </p:sp>
    </p:spTree>
    <p:extLst>
      <p:ext uri="{BB962C8B-B14F-4D97-AF65-F5344CB8AC3E}">
        <p14:creationId xmlns:p14="http://schemas.microsoft.com/office/powerpoint/2010/main" val="21715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3815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think if this becomes a separate slide, we can take this point off the Stage 1,,2,3 and free some space.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1404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Electioneering – buttons, etc. will we keep the same process for elections? Need to cover staff – phone calls, </a:t>
            </a:r>
            <a:r>
              <a:rPr lang="en-CA" dirty="0" err="1"/>
              <a:t>etc</a:t>
            </a:r>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7195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6808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Is this  a workable process?  How long do you wait?  Contact HR committee how long do you wait for a response – need to put time limits – need to clarify that this is different from the levels above ..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265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Split out into two</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865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Do we want to take out 4 and 5 and make them into separate slides?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336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Add something about third party appeal process?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613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673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355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Could the 3 levels be combined at the beginning and then split into the 3 sections? Make sure these last three slides are personal – need a concluding slide chart add the reporting schedule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FA9377-5477-4BB7-A95B-6C1C2927EC4F}"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9335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1248237" y="2735491"/>
            <a:ext cx="9746340" cy="504825"/>
          </a:xfrm>
        </p:spPr>
        <p:txBody>
          <a:bodyPr anchor="t">
            <a:normAutofit/>
          </a:bodyPr>
          <a:lstStyle>
            <a:lvl1pPr>
              <a:defRPr sz="2200" cap="all" baseline="0">
                <a:solidFill>
                  <a:schemeClr val="bg1"/>
                </a:solidFill>
              </a:defRPr>
            </a:lvl1pPr>
          </a:lstStyle>
          <a:p>
            <a:r>
              <a:rPr lang="en-US" dirty="0"/>
              <a:t>TITLE GOES HERE</a:t>
            </a:r>
            <a:br>
              <a:rPr lang="en-US" dirty="0"/>
            </a:br>
            <a:endParaRPr lang="en-US" dirty="0"/>
          </a:p>
        </p:txBody>
      </p:sp>
      <p:sp>
        <p:nvSpPr>
          <p:cNvPr id="6" name="Subtitle 2"/>
          <p:cNvSpPr>
            <a:spLocks noGrp="1"/>
          </p:cNvSpPr>
          <p:nvPr>
            <p:ph type="subTitle" idx="1" hasCustomPrompt="1"/>
          </p:nvPr>
        </p:nvSpPr>
        <p:spPr>
          <a:xfrm>
            <a:off x="1248236" y="3956959"/>
            <a:ext cx="8534400" cy="1179286"/>
          </a:xfrm>
        </p:spPr>
        <p:txBody>
          <a:bodyPr anchor="t">
            <a:normAutofit/>
          </a:bodyPr>
          <a:lstStyle>
            <a:lvl1pPr marL="0" indent="0" algn="l">
              <a:buNone/>
              <a:defRPr sz="1500" i="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Description of presentation goes in this box here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4688" y="1526401"/>
            <a:ext cx="6351625" cy="1053515"/>
          </a:xfrm>
          <a:prstGeom prst="rect">
            <a:avLst/>
          </a:prstGeom>
        </p:spPr>
      </p:pic>
    </p:spTree>
    <p:extLst>
      <p:ext uri="{BB962C8B-B14F-4D97-AF65-F5344CB8AC3E}">
        <p14:creationId xmlns:p14="http://schemas.microsoft.com/office/powerpoint/2010/main" val="414258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2"/>
          <p:cNvSpPr>
            <a:spLocks noGrp="1"/>
          </p:cNvSpPr>
          <p:nvPr>
            <p:ph type="pic" idx="1"/>
          </p:nvPr>
        </p:nvSpPr>
        <p:spPr>
          <a:xfrm>
            <a:off x="8737601" y="3124201"/>
            <a:ext cx="3449305" cy="14724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Picture Placeholder 2"/>
          <p:cNvSpPr>
            <a:spLocks noGrp="1"/>
          </p:cNvSpPr>
          <p:nvPr>
            <p:ph type="pic" idx="13"/>
          </p:nvPr>
        </p:nvSpPr>
        <p:spPr>
          <a:xfrm>
            <a:off x="8737601" y="4724401"/>
            <a:ext cx="3449305" cy="15390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Content Placeholder 2"/>
          <p:cNvSpPr>
            <a:spLocks noGrp="1"/>
          </p:cNvSpPr>
          <p:nvPr>
            <p:ph idx="14"/>
          </p:nvPr>
        </p:nvSpPr>
        <p:spPr>
          <a:xfrm>
            <a:off x="609601" y="1589089"/>
            <a:ext cx="7732929" cy="39757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icture Placeholder 2"/>
          <p:cNvSpPr>
            <a:spLocks noGrp="1"/>
          </p:cNvSpPr>
          <p:nvPr>
            <p:ph type="pic" idx="15"/>
          </p:nvPr>
        </p:nvSpPr>
        <p:spPr>
          <a:xfrm>
            <a:off x="8737601" y="1589089"/>
            <a:ext cx="3449305" cy="1407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171395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0F4BB-72D2-4F43-87E6-76846713702D}" type="datetimeFigureOut">
              <a:rPr lang="en-US" smtClean="0"/>
              <a:pPr/>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1419373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0F4BB-72D2-4F43-87E6-76846713702D}" type="datetimeFigureOut">
              <a:rPr lang="en-US" smtClean="0"/>
              <a:pPr/>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134594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211953" y="3427929"/>
            <a:ext cx="9746340" cy="504825"/>
          </a:xfrm>
        </p:spPr>
        <p:txBody>
          <a:bodyPr anchor="t">
            <a:normAutofit/>
          </a:bodyPr>
          <a:lstStyle>
            <a:lvl1pPr>
              <a:defRPr sz="2200" cap="all" baseline="0">
                <a:solidFill>
                  <a:schemeClr val="bg1"/>
                </a:solidFill>
              </a:defRPr>
            </a:lvl1pPr>
          </a:lstStyle>
          <a:p>
            <a:r>
              <a:rPr lang="en-US" dirty="0"/>
              <a:t>SECTION TITLE GOES HERE</a:t>
            </a:r>
            <a:br>
              <a:rPr lang="en-US" dirty="0"/>
            </a:br>
            <a:endParaRPr lang="en-US" dirty="0"/>
          </a:p>
        </p:txBody>
      </p:sp>
      <p:sp>
        <p:nvSpPr>
          <p:cNvPr id="8" name="Subtitle 2"/>
          <p:cNvSpPr>
            <a:spLocks noGrp="1"/>
          </p:cNvSpPr>
          <p:nvPr>
            <p:ph type="subTitle" idx="1" hasCustomPrompt="1"/>
          </p:nvPr>
        </p:nvSpPr>
        <p:spPr>
          <a:xfrm>
            <a:off x="1211952" y="4293795"/>
            <a:ext cx="8534400" cy="1179286"/>
          </a:xfrm>
        </p:spPr>
        <p:txBody>
          <a:bodyPr anchor="t">
            <a:normAutofit/>
          </a:bodyPr>
          <a:lstStyle>
            <a:lvl1pPr marL="0" indent="0" algn="l">
              <a:buNone/>
              <a:defRPr sz="1500" i="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Description goes in this box here</a:t>
            </a:r>
          </a:p>
        </p:txBody>
      </p:sp>
      <p:pic>
        <p:nvPicPr>
          <p:cNvPr id="10" name="Picture 9" descr="cfuw-fcfdu-logo-white.eps"/>
          <p:cNvPicPr>
            <a:picLocks noChangeAspect="1"/>
          </p:cNvPicPr>
          <p:nvPr userDrawn="1"/>
        </p:nvPicPr>
        <p:blipFill>
          <a:blip r:embed="rId3"/>
          <a:stretch>
            <a:fillRect/>
          </a:stretch>
        </p:blipFill>
        <p:spPr>
          <a:xfrm>
            <a:off x="1332899" y="2859540"/>
            <a:ext cx="3335863" cy="412813"/>
          </a:xfrm>
          <a:prstGeom prst="rect">
            <a:avLst/>
          </a:prstGeom>
        </p:spPr>
      </p:pic>
    </p:spTree>
    <p:extLst>
      <p:ext uri="{BB962C8B-B14F-4D97-AF65-F5344CB8AC3E}">
        <p14:creationId xmlns:p14="http://schemas.microsoft.com/office/powerpoint/2010/main" val="91873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0F4BB-72D2-4F43-87E6-76846713702D}" type="datetimeFigureOut">
              <a:rPr lang="en-US" smtClean="0"/>
              <a:pPr/>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116698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D0F4BB-72D2-4F43-87E6-76846713702D}" type="datetimeFigureOut">
              <a:rPr lang="en-US" smtClean="0"/>
              <a:pPr/>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363013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D0F4BB-72D2-4F43-87E6-76846713702D}" type="datetimeFigureOut">
              <a:rPr lang="en-US" smtClean="0"/>
              <a:pPr/>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223338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D0F4BB-72D2-4F43-87E6-76846713702D}" type="datetimeFigureOut">
              <a:rPr lang="en-US" smtClean="0"/>
              <a:pPr/>
              <a:t>6/22/2017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45424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D0F4BB-72D2-4F43-87E6-76846713702D}" type="datetimeFigureOut">
              <a:rPr lang="en-US" smtClean="0"/>
              <a:pPr/>
              <a:t>6/22/2017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209949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0F4BB-72D2-4F43-87E6-76846713702D}" type="datetimeFigureOut">
              <a:rPr lang="en-US" smtClean="0"/>
              <a:pPr/>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53C60-4F1D-5E49-8161-4895BEA359F6}" type="slidenum">
              <a:rPr lang="en-US" smtClean="0"/>
              <a:pPr/>
              <a:t>‹#›</a:t>
            </a:fld>
            <a:endParaRPr lang="en-US"/>
          </a:p>
        </p:txBody>
      </p:sp>
    </p:spTree>
    <p:extLst>
      <p:ext uri="{BB962C8B-B14F-4D97-AF65-F5344CB8AC3E}">
        <p14:creationId xmlns:p14="http://schemas.microsoft.com/office/powerpoint/2010/main" val="218748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746751" y="1589089"/>
            <a:ext cx="6007101" cy="4491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2" name="Title 1"/>
          <p:cNvSpPr txBox="1">
            <a:spLocks/>
          </p:cNvSpPr>
          <p:nvPr userDrawn="1"/>
        </p:nvSpPr>
        <p:spPr>
          <a:xfrm>
            <a:off x="609600" y="270580"/>
            <a:ext cx="10972800"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2B76B7"/>
                </a:solidFill>
                <a:effectLst/>
                <a:uLnTx/>
                <a:uFillTx/>
                <a:latin typeface="Arial"/>
                <a:ea typeface="+mj-ea"/>
                <a:cs typeface="Arial"/>
              </a:rPr>
              <a:t>Click to edit Master title style</a:t>
            </a:r>
          </a:p>
        </p:txBody>
      </p:sp>
      <p:sp>
        <p:nvSpPr>
          <p:cNvPr id="14" name="Content Placeholder 2"/>
          <p:cNvSpPr>
            <a:spLocks noGrp="1"/>
          </p:cNvSpPr>
          <p:nvPr>
            <p:ph idx="14"/>
          </p:nvPr>
        </p:nvSpPr>
        <p:spPr>
          <a:xfrm>
            <a:off x="609601" y="1589089"/>
            <a:ext cx="4869487" cy="4491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424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0F4BB-72D2-4F43-87E6-76846713702D}" type="datetimeFigureOut">
              <a:rPr lang="en-US" smtClean="0"/>
              <a:pPr/>
              <a:t>6/22/2017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53C60-4F1D-5E49-8161-4895BEA359F6}" type="slidenum">
              <a:rPr lang="en-US" smtClean="0"/>
              <a:pPr/>
              <a:t>‹#›</a:t>
            </a:fld>
            <a:endParaRPr lang="en-US"/>
          </a:p>
        </p:txBody>
      </p:sp>
    </p:spTree>
    <p:extLst>
      <p:ext uri="{BB962C8B-B14F-4D97-AF65-F5344CB8AC3E}">
        <p14:creationId xmlns:p14="http://schemas.microsoft.com/office/powerpoint/2010/main" val="4282434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eaLnBrk="1" latinLnBrk="0" hangingPunct="1">
        <a:spcBef>
          <a:spcPct val="0"/>
        </a:spcBef>
        <a:buNone/>
        <a:defRPr sz="4400" kern="1200">
          <a:solidFill>
            <a:srgbClr val="2B76B7"/>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8DC550"/>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7A148"/>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460178" y="2735491"/>
            <a:ext cx="7309755" cy="1725673"/>
          </a:xfrm>
        </p:spPr>
        <p:txBody>
          <a:bodyPr>
            <a:normAutofit fontScale="90000"/>
          </a:bodyPr>
          <a:lstStyle/>
          <a:p>
            <a:r>
              <a:rPr lang="en-CA" dirty="0"/>
              <a:t>Two Policies: Code of Ethical Behaviour and the respectful treatment policy</a:t>
            </a:r>
            <a:br>
              <a:rPr lang="en-CA" dirty="0"/>
            </a:br>
            <a:br>
              <a:rPr lang="en-CA" dirty="0"/>
            </a:br>
            <a:br>
              <a:rPr lang="en-CA" dirty="0"/>
            </a:br>
            <a:br>
              <a:rPr lang="en-CA" dirty="0"/>
            </a:br>
            <a:br>
              <a:rPr lang="en-CA" dirty="0"/>
            </a:br>
            <a:br>
              <a:rPr lang="en-CA" dirty="0"/>
            </a:br>
            <a:endParaRPr lang="en-US" dirty="0"/>
          </a:p>
        </p:txBody>
      </p:sp>
      <p:sp>
        <p:nvSpPr>
          <p:cNvPr id="5" name="Subtitle 4"/>
          <p:cNvSpPr>
            <a:spLocks noGrp="1"/>
          </p:cNvSpPr>
          <p:nvPr>
            <p:ph type="subTitle" idx="1"/>
          </p:nvPr>
        </p:nvSpPr>
        <p:spPr>
          <a:xfrm>
            <a:off x="3560617" y="3609647"/>
            <a:ext cx="5300359" cy="851517"/>
          </a:xfrm>
        </p:spPr>
        <p:txBody>
          <a:bodyPr>
            <a:noAutofit/>
          </a:bodyPr>
          <a:lstStyle/>
          <a:p>
            <a:pPr algn="ctr"/>
            <a:endParaRPr lang="en-CA" sz="2800" i="0" dirty="0">
              <a:solidFill>
                <a:srgbClr val="465E9C"/>
              </a:solidFill>
              <a:latin typeface="Franklin Gothic Medium" pitchFamily="34" charset="0"/>
              <a:ea typeface="+mj-ea"/>
              <a:cs typeface="+mj-cs"/>
            </a:endParaRPr>
          </a:p>
          <a:p>
            <a:pPr algn="ctr"/>
            <a:br>
              <a:rPr lang="en-CA" sz="2800" i="0" dirty="0">
                <a:solidFill>
                  <a:srgbClr val="465E9C"/>
                </a:solidFill>
                <a:latin typeface="Constantia"/>
                <a:ea typeface="+mj-ea"/>
                <a:cs typeface="+mj-cs"/>
              </a:rPr>
            </a:br>
            <a:endParaRPr lang="en-CA" sz="2800" dirty="0"/>
          </a:p>
        </p:txBody>
      </p:sp>
    </p:spTree>
    <p:extLst>
      <p:ext uri="{BB962C8B-B14F-4D97-AF65-F5344CB8AC3E}">
        <p14:creationId xmlns:p14="http://schemas.microsoft.com/office/powerpoint/2010/main" val="103070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890485"/>
          </a:xfrm>
        </p:spPr>
        <p:txBody>
          <a:bodyPr/>
          <a:lstStyle/>
          <a:p>
            <a:pPr algn="ctr"/>
            <a:r>
              <a:rPr lang="en-CA" dirty="0">
                <a:solidFill>
                  <a:schemeClr val="accent1">
                    <a:lumMod val="50000"/>
                  </a:schemeClr>
                </a:solidFill>
              </a:rPr>
              <a:t>The consequences escalate:</a:t>
            </a:r>
          </a:p>
        </p:txBody>
      </p:sp>
      <p:sp>
        <p:nvSpPr>
          <p:cNvPr id="3" name="Content Placeholder 2"/>
          <p:cNvSpPr>
            <a:spLocks noGrp="1"/>
          </p:cNvSpPr>
          <p:nvPr>
            <p:ph idx="1"/>
          </p:nvPr>
        </p:nvSpPr>
        <p:spPr>
          <a:xfrm>
            <a:off x="1981200" y="1017640"/>
            <a:ext cx="8229600" cy="5235677"/>
          </a:xfrm>
        </p:spPr>
        <p:txBody>
          <a:bodyPr>
            <a:normAutofit fontScale="62500" lnSpcReduction="20000"/>
          </a:bodyPr>
          <a:lstStyle/>
          <a:p>
            <a:pPr marL="0" indent="0">
              <a:buNone/>
            </a:pPr>
            <a:r>
              <a:rPr lang="en-CA" b="1" dirty="0">
                <a:solidFill>
                  <a:schemeClr val="tx2"/>
                </a:solidFill>
              </a:rPr>
              <a:t>Step 3</a:t>
            </a:r>
            <a:r>
              <a:rPr lang="en-CA" dirty="0">
                <a:solidFill>
                  <a:schemeClr val="tx2"/>
                </a:solidFill>
              </a:rPr>
              <a:t>. </a:t>
            </a:r>
            <a:r>
              <a:rPr lang="en-CA" u="sng" dirty="0">
                <a:solidFill>
                  <a:schemeClr val="tx2"/>
                </a:solidFill>
              </a:rPr>
              <a:t>Suspending or withdrawing of privileges:</a:t>
            </a:r>
            <a:r>
              <a:rPr lang="en-CA" dirty="0">
                <a:solidFill>
                  <a:schemeClr val="tx2"/>
                </a:solidFill>
              </a:rPr>
              <a:t> </a:t>
            </a:r>
          </a:p>
          <a:p>
            <a:pPr marL="0" indent="0">
              <a:buNone/>
            </a:pPr>
            <a:endParaRPr lang="en-CA" dirty="0">
              <a:solidFill>
                <a:schemeClr val="tx2"/>
              </a:solidFill>
            </a:endParaRPr>
          </a:p>
          <a:p>
            <a:pPr marL="0" indent="0">
              <a:buNone/>
            </a:pPr>
            <a:r>
              <a:rPr lang="en-CA" dirty="0">
                <a:solidFill>
                  <a:schemeClr val="tx2"/>
                </a:solidFill>
              </a:rPr>
              <a:t>Written notice is given to the member from the Club President or designate, in consultation with the club executive.  </a:t>
            </a:r>
          </a:p>
          <a:p>
            <a:pPr marL="0" indent="0">
              <a:buNone/>
            </a:pPr>
            <a:r>
              <a:rPr lang="en-CA" dirty="0">
                <a:solidFill>
                  <a:schemeClr val="tx2"/>
                </a:solidFill>
              </a:rPr>
              <a:t>Consequences depend on the severity of the incident and may include: removal from Office or committee chair and committee membership, suspension of membership, and ultimately loss of membership </a:t>
            </a:r>
          </a:p>
          <a:p>
            <a:pPr marL="0" indent="0">
              <a:buNone/>
            </a:pPr>
            <a:r>
              <a:rPr lang="en-CA" dirty="0">
                <a:solidFill>
                  <a:schemeClr val="tx2"/>
                </a:solidFill>
              </a:rPr>
              <a:t>A report of the decision must be sent to the RD and regional VP. </a:t>
            </a:r>
          </a:p>
          <a:p>
            <a:pPr marL="0" indent="0">
              <a:buNone/>
            </a:pPr>
            <a:r>
              <a:rPr lang="en-CA" dirty="0">
                <a:solidFill>
                  <a:schemeClr val="tx2"/>
                </a:solidFill>
              </a:rPr>
              <a:t>See Disrespectful  Incident Form (appendix A).  </a:t>
            </a:r>
          </a:p>
          <a:p>
            <a:pPr marL="0" indent="0">
              <a:buNone/>
            </a:pPr>
            <a:endParaRPr lang="en-CA" dirty="0">
              <a:solidFill>
                <a:schemeClr val="tx2"/>
              </a:solidFill>
            </a:endParaRPr>
          </a:p>
          <a:p>
            <a:pPr marL="0" indent="0">
              <a:buNone/>
            </a:pPr>
            <a:r>
              <a:rPr lang="en-CA" dirty="0">
                <a:solidFill>
                  <a:schemeClr val="tx2"/>
                </a:solidFill>
              </a:rPr>
              <a:t>In the case of the behavior being that of the Club President, the Club Executive should follow the same procedure in Steps 1-3. </a:t>
            </a:r>
          </a:p>
          <a:p>
            <a:pPr marL="0" indent="0">
              <a:buNone/>
            </a:pPr>
            <a:endParaRPr lang="en-CA" dirty="0">
              <a:solidFill>
                <a:schemeClr val="tx2"/>
              </a:solidFill>
            </a:endParaRPr>
          </a:p>
          <a:p>
            <a:pPr marL="0" indent="0">
              <a:buNone/>
            </a:pPr>
            <a:r>
              <a:rPr lang="en-CA" dirty="0">
                <a:solidFill>
                  <a:schemeClr val="tx2"/>
                </a:solidFill>
              </a:rPr>
              <a:t>Regional Directors and Regional Vice Presidents are able to assist with this process and should be consulted.  </a:t>
            </a:r>
          </a:p>
          <a:p>
            <a:pPr marL="0" indent="0">
              <a:buNone/>
            </a:pPr>
            <a:r>
              <a:rPr lang="en-CA" dirty="0">
                <a:solidFill>
                  <a:schemeClr val="tx2"/>
                </a:solidFill>
              </a:rPr>
              <a:t>	</a:t>
            </a:r>
            <a:r>
              <a:rPr lang="en-CA" sz="2900" dirty="0">
                <a:solidFill>
                  <a:schemeClr val="tx2"/>
                </a:solidFill>
              </a:rPr>
              <a:t>They may provide advice to both sides, set up a conflict resolution 	process, assist a person who feels she has not been dealt with fairly, 	including helping with an appeal process. </a:t>
            </a:r>
          </a:p>
          <a:p>
            <a:endParaRPr lang="en-CA" dirty="0"/>
          </a:p>
        </p:txBody>
      </p:sp>
    </p:spTree>
    <p:extLst>
      <p:ext uri="{BB962C8B-B14F-4D97-AF65-F5344CB8AC3E}">
        <p14:creationId xmlns:p14="http://schemas.microsoft.com/office/powerpoint/2010/main" val="381696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7992"/>
            <a:ext cx="8229600" cy="660544"/>
          </a:xfrm>
        </p:spPr>
        <p:txBody>
          <a:bodyPr>
            <a:normAutofit/>
          </a:bodyPr>
          <a:lstStyle/>
          <a:p>
            <a:pPr algn="ctr"/>
            <a:r>
              <a:rPr lang="en-CA" sz="3600" b="1" dirty="0"/>
              <a:t>Appendix A</a:t>
            </a:r>
            <a:endParaRPr lang="en-CA" sz="3600" dirty="0"/>
          </a:p>
        </p:txBody>
      </p:sp>
      <p:sp>
        <p:nvSpPr>
          <p:cNvPr id="3" name="Content Placeholder 2"/>
          <p:cNvSpPr>
            <a:spLocks noGrp="1"/>
          </p:cNvSpPr>
          <p:nvPr>
            <p:ph idx="1"/>
          </p:nvPr>
        </p:nvSpPr>
        <p:spPr>
          <a:xfrm>
            <a:off x="1659083" y="758537"/>
            <a:ext cx="8447809" cy="5922819"/>
          </a:xfrm>
        </p:spPr>
        <p:txBody>
          <a:bodyPr>
            <a:noAutofit/>
          </a:bodyPr>
          <a:lstStyle/>
          <a:p>
            <a:pPr marL="0" indent="0" algn="ctr">
              <a:buNone/>
            </a:pPr>
            <a:r>
              <a:rPr lang="en-CA" sz="1400" b="1" dirty="0">
                <a:solidFill>
                  <a:schemeClr val="tx1"/>
                </a:solidFill>
              </a:rPr>
              <a:t>DISRESPECTFUL lNCIDENT FORM</a:t>
            </a:r>
          </a:p>
          <a:p>
            <a:pPr marL="0" indent="0">
              <a:buNone/>
            </a:pPr>
            <a:r>
              <a:rPr lang="en-CA" sz="1400" dirty="0">
                <a:solidFill>
                  <a:schemeClr val="tx1"/>
                </a:solidFill>
              </a:rPr>
              <a:t> </a:t>
            </a:r>
          </a:p>
          <a:p>
            <a:pPr marL="0" indent="0">
              <a:buNone/>
            </a:pPr>
            <a:r>
              <a:rPr lang="en-CA" sz="1400" dirty="0">
                <a:solidFill>
                  <a:schemeClr val="tx1"/>
                </a:solidFill>
              </a:rPr>
              <a:t>_________ Informal Report                                                            _____________Formal Report</a:t>
            </a:r>
          </a:p>
          <a:p>
            <a:pPr marL="0" indent="0">
              <a:buNone/>
            </a:pPr>
            <a:r>
              <a:rPr lang="en-CA" sz="1400" dirty="0">
                <a:solidFill>
                  <a:schemeClr val="tx1"/>
                </a:solidFill>
              </a:rPr>
              <a:t>Please note: Keep a copy of an Informal Report at the local level. </a:t>
            </a:r>
          </a:p>
          <a:p>
            <a:pPr marL="0" indent="0">
              <a:buNone/>
            </a:pPr>
            <a:endParaRPr lang="en-CA" sz="1400" dirty="0">
              <a:solidFill>
                <a:schemeClr val="tx1"/>
              </a:solidFill>
            </a:endParaRPr>
          </a:p>
          <a:p>
            <a:pPr marL="0" indent="0">
              <a:buNone/>
            </a:pPr>
            <a:r>
              <a:rPr lang="en-CA" sz="1400" dirty="0">
                <a:solidFill>
                  <a:schemeClr val="tx1"/>
                </a:solidFill>
              </a:rPr>
              <a:t>A copy of a Formal Report should be sent to the Human Resources Committee This can be done by email. Send it to the Executive Director at National Office with Subject line: HR Committee Confidential with the documentation attached as Word documents. She will forward the email with attachments to the Chair of HR Committee.</a:t>
            </a:r>
          </a:p>
          <a:p>
            <a:pPr marL="0" indent="0">
              <a:buNone/>
            </a:pPr>
            <a:r>
              <a:rPr lang="en-CA" sz="1400" dirty="0">
                <a:solidFill>
                  <a:schemeClr val="tx1"/>
                </a:solidFill>
              </a:rPr>
              <a:t> </a:t>
            </a:r>
          </a:p>
          <a:p>
            <a:pPr marL="0" indent="0">
              <a:buNone/>
            </a:pPr>
            <a:r>
              <a:rPr lang="en-CA" sz="1400" dirty="0">
                <a:solidFill>
                  <a:schemeClr val="tx1"/>
                </a:solidFill>
              </a:rPr>
              <a:t>WHAT HAPPENED? (objectively state details)</a:t>
            </a:r>
          </a:p>
          <a:p>
            <a:pPr marL="0" indent="0">
              <a:buNone/>
            </a:pPr>
            <a:r>
              <a:rPr lang="en-CA" sz="1400" dirty="0">
                <a:solidFill>
                  <a:schemeClr val="tx1"/>
                </a:solidFill>
              </a:rPr>
              <a:t>WHO WAS INVOLVED? (include names of parties involved and witnesses, if any) </a:t>
            </a:r>
          </a:p>
          <a:p>
            <a:pPr marL="0" indent="0">
              <a:buNone/>
            </a:pPr>
            <a:r>
              <a:rPr lang="en-CA" sz="1400" dirty="0">
                <a:solidFill>
                  <a:schemeClr val="tx1"/>
                </a:solidFill>
              </a:rPr>
              <a:t>WHEN AND WHERE DID THE INCIDENT TAKE PLACE? (specify the specific location, date and time of incident)</a:t>
            </a:r>
          </a:p>
          <a:p>
            <a:pPr marL="0" indent="0">
              <a:buNone/>
            </a:pPr>
            <a:r>
              <a:rPr lang="en-CA" sz="1400" dirty="0">
                <a:solidFill>
                  <a:schemeClr val="tx1"/>
                </a:solidFill>
              </a:rPr>
              <a:t>WHAT REDRESS WAS/IS BEING SOUGHT?</a:t>
            </a:r>
          </a:p>
          <a:p>
            <a:pPr marL="0" indent="0">
              <a:buNone/>
            </a:pPr>
            <a:r>
              <a:rPr lang="en-CA" sz="1400" dirty="0">
                <a:solidFill>
                  <a:schemeClr val="tx1"/>
                </a:solidFill>
              </a:rPr>
              <a:t>WHAT CONCLUSION WAS REACHED?</a:t>
            </a:r>
          </a:p>
          <a:p>
            <a:pPr marL="0" indent="0">
              <a:buNone/>
            </a:pPr>
            <a:r>
              <a:rPr lang="en-CA" sz="1400" dirty="0">
                <a:solidFill>
                  <a:schemeClr val="tx1"/>
                </a:solidFill>
              </a:rPr>
              <a:t>ACTIONS PREVIOUSLY TAKEN?</a:t>
            </a:r>
          </a:p>
          <a:p>
            <a:pPr marL="0" indent="0">
              <a:buNone/>
            </a:pPr>
            <a:r>
              <a:rPr lang="en-CA" sz="1400" dirty="0">
                <a:solidFill>
                  <a:schemeClr val="tx1"/>
                </a:solidFill>
              </a:rPr>
              <a:t>NEXT STEPS, IF NECESSARY?</a:t>
            </a:r>
          </a:p>
          <a:p>
            <a:endParaRPr lang="en-CA" sz="1400" dirty="0">
              <a:solidFill>
                <a:schemeClr val="tx1"/>
              </a:solidFill>
            </a:endParaRPr>
          </a:p>
          <a:p>
            <a:pPr marL="0" indent="0">
              <a:buNone/>
            </a:pPr>
            <a:r>
              <a:rPr lang="en-CA" sz="1400" dirty="0">
                <a:solidFill>
                  <a:schemeClr val="tx1"/>
                </a:solidFill>
              </a:rPr>
              <a:t>REPORTING OFFICER</a:t>
            </a:r>
          </a:p>
          <a:p>
            <a:pPr marL="0" indent="0">
              <a:buNone/>
            </a:pPr>
            <a:r>
              <a:rPr lang="en-CA" sz="1400" dirty="0">
                <a:solidFill>
                  <a:schemeClr val="tx1"/>
                </a:solidFill>
              </a:rPr>
              <a:t>SIGNATURE------------------------------------------------------------------DATE-------------------------</a:t>
            </a:r>
          </a:p>
        </p:txBody>
      </p:sp>
    </p:spTree>
    <p:extLst>
      <p:ext uri="{BB962C8B-B14F-4D97-AF65-F5344CB8AC3E}">
        <p14:creationId xmlns:p14="http://schemas.microsoft.com/office/powerpoint/2010/main" val="56078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03199"/>
            <a:ext cx="9143999" cy="519473"/>
          </a:xfrm>
        </p:spPr>
        <p:txBody>
          <a:bodyPr>
            <a:normAutofit fontScale="90000"/>
          </a:bodyPr>
          <a:lstStyle/>
          <a:p>
            <a:pPr algn="ctr"/>
            <a:r>
              <a:rPr lang="en-CA" sz="2800" dirty="0"/>
              <a:t> </a:t>
            </a:r>
            <a:br>
              <a:rPr lang="en-CA" sz="2800" dirty="0"/>
            </a:br>
            <a:br>
              <a:rPr lang="en-CA" sz="2800" dirty="0"/>
            </a:br>
            <a:br>
              <a:rPr lang="en-CA" sz="2400" b="1" dirty="0">
                <a:solidFill>
                  <a:schemeClr val="tx2"/>
                </a:solidFill>
              </a:rPr>
            </a:br>
            <a:br>
              <a:rPr lang="en-CA" sz="2400" b="1" dirty="0">
                <a:solidFill>
                  <a:schemeClr val="tx2"/>
                </a:solidFill>
              </a:rPr>
            </a:br>
            <a:r>
              <a:rPr lang="en-CA" sz="3100" dirty="0">
                <a:solidFill>
                  <a:schemeClr val="tx2"/>
                </a:solidFill>
              </a:rPr>
              <a:t>What happens At the Regional/Provincial Council Level?</a:t>
            </a:r>
            <a:br>
              <a:rPr lang="en-CA" sz="2400" b="1" dirty="0">
                <a:solidFill>
                  <a:schemeClr val="tx2"/>
                </a:solidFill>
              </a:rPr>
            </a:br>
            <a:br>
              <a:rPr lang="en-CA" sz="2400" b="1" dirty="0">
                <a:solidFill>
                  <a:schemeClr val="tx2"/>
                </a:solidFill>
              </a:rPr>
            </a:br>
            <a:br>
              <a:rPr lang="en-CA" sz="2400" b="1" dirty="0">
                <a:solidFill>
                  <a:schemeClr val="tx2"/>
                </a:solidFill>
              </a:rPr>
            </a:br>
            <a:endParaRPr lang="en-CA" sz="2800" b="1" dirty="0"/>
          </a:p>
        </p:txBody>
      </p:sp>
      <p:sp>
        <p:nvSpPr>
          <p:cNvPr id="3" name="Content Placeholder 2"/>
          <p:cNvSpPr>
            <a:spLocks noGrp="1"/>
          </p:cNvSpPr>
          <p:nvPr>
            <p:ph idx="1"/>
          </p:nvPr>
        </p:nvSpPr>
        <p:spPr>
          <a:xfrm>
            <a:off x="1970314" y="722671"/>
            <a:ext cx="8251371" cy="5633884"/>
          </a:xfrm>
        </p:spPr>
        <p:txBody>
          <a:bodyPr>
            <a:normAutofit fontScale="92500" lnSpcReduction="10000"/>
          </a:bodyPr>
          <a:lstStyle/>
          <a:p>
            <a:pPr marL="0" indent="0">
              <a:buNone/>
            </a:pPr>
            <a:endParaRPr lang="en-CA" sz="1800" dirty="0">
              <a:solidFill>
                <a:schemeClr val="tx2"/>
              </a:solidFill>
            </a:endParaRPr>
          </a:p>
          <a:p>
            <a:r>
              <a:rPr lang="en-CA" sz="2200" dirty="0">
                <a:solidFill>
                  <a:schemeClr val="tx2"/>
                </a:solidFill>
              </a:rPr>
              <a:t>At all levels of the organisation, the same policy and procedure applies but the reporting schedule differs depending on the position of the member within the organisation.   </a:t>
            </a:r>
          </a:p>
          <a:p>
            <a:r>
              <a:rPr lang="en-CA" sz="2200" dirty="0">
                <a:solidFill>
                  <a:schemeClr val="tx2"/>
                </a:solidFill>
              </a:rPr>
              <a:t>Records should be kept and dated at all stages. The member Is entitled to receive a copy of the report.  </a:t>
            </a:r>
          </a:p>
          <a:p>
            <a:r>
              <a:rPr lang="en-CA" sz="2200" dirty="0">
                <a:solidFill>
                  <a:schemeClr val="tx2"/>
                </a:solidFill>
              </a:rPr>
              <a:t>Decisions must be made in consultation with the appropriate person/persons.  </a:t>
            </a:r>
          </a:p>
          <a:p>
            <a:pPr marL="0" indent="0">
              <a:buNone/>
            </a:pPr>
            <a:r>
              <a:rPr lang="en-CA" sz="2200" dirty="0">
                <a:solidFill>
                  <a:schemeClr val="tx2"/>
                </a:solidFill>
              </a:rPr>
              <a:t>If the behaviour involves:</a:t>
            </a:r>
          </a:p>
          <a:p>
            <a:pPr>
              <a:buFont typeface="Wingdings" panose="05000000000000000000" pitchFamily="2" charset="2"/>
              <a:buChar char="Ø"/>
            </a:pPr>
            <a:r>
              <a:rPr lang="en-CA" sz="2200" dirty="0">
                <a:solidFill>
                  <a:schemeClr val="tx2"/>
                </a:solidFill>
              </a:rPr>
              <a:t>a </a:t>
            </a:r>
            <a:r>
              <a:rPr lang="en-CA" sz="2200" b="1" dirty="0">
                <a:solidFill>
                  <a:schemeClr val="tx2"/>
                </a:solidFill>
              </a:rPr>
              <a:t>member</a:t>
            </a:r>
            <a:r>
              <a:rPr lang="en-CA" sz="2200" dirty="0">
                <a:solidFill>
                  <a:schemeClr val="tx2"/>
                </a:solidFill>
              </a:rPr>
              <a:t> of the Regional/Provincial </a:t>
            </a:r>
            <a:r>
              <a:rPr lang="en-CA" sz="2200" b="1" dirty="0">
                <a:solidFill>
                  <a:schemeClr val="tx2"/>
                </a:solidFill>
              </a:rPr>
              <a:t>council</a:t>
            </a:r>
            <a:r>
              <a:rPr lang="en-CA" sz="2200" dirty="0">
                <a:solidFill>
                  <a:schemeClr val="tx2"/>
                </a:solidFill>
              </a:rPr>
              <a:t>, the President of the Regional/Provincial Council reports to the National President. </a:t>
            </a:r>
            <a:endParaRPr lang="en-CA" sz="2200" dirty="0">
              <a:solidFill>
                <a:srgbClr val="FF0000"/>
              </a:solidFill>
            </a:endParaRPr>
          </a:p>
          <a:p>
            <a:pPr>
              <a:buFont typeface="Wingdings" panose="05000000000000000000" pitchFamily="2" charset="2"/>
              <a:buChar char="Ø"/>
            </a:pPr>
            <a:r>
              <a:rPr lang="en-CA" sz="2200" dirty="0">
                <a:solidFill>
                  <a:schemeClr val="tx2"/>
                </a:solidFill>
              </a:rPr>
              <a:t>a </a:t>
            </a:r>
            <a:r>
              <a:rPr lang="en-CA" sz="2200" b="1" dirty="0">
                <a:solidFill>
                  <a:schemeClr val="tx2"/>
                </a:solidFill>
              </a:rPr>
              <a:t>Regional/Provincial President, </a:t>
            </a:r>
            <a:r>
              <a:rPr lang="en-CA" sz="2200" dirty="0">
                <a:solidFill>
                  <a:schemeClr val="tx2"/>
                </a:solidFill>
              </a:rPr>
              <a:t>the regional/provincial executive reports to the National President. </a:t>
            </a:r>
          </a:p>
          <a:p>
            <a:pPr>
              <a:buFont typeface="Wingdings" panose="05000000000000000000" pitchFamily="2" charset="2"/>
              <a:buChar char="Ø"/>
            </a:pPr>
            <a:r>
              <a:rPr lang="en-CA" sz="2200" dirty="0">
                <a:solidFill>
                  <a:schemeClr val="tx2"/>
                </a:solidFill>
              </a:rPr>
              <a:t>a </a:t>
            </a:r>
            <a:r>
              <a:rPr lang="en-CA" sz="2200" b="1" dirty="0">
                <a:solidFill>
                  <a:schemeClr val="tx2"/>
                </a:solidFill>
              </a:rPr>
              <a:t>member</a:t>
            </a:r>
            <a:r>
              <a:rPr lang="en-CA" sz="2200" dirty="0">
                <a:solidFill>
                  <a:schemeClr val="tx2"/>
                </a:solidFill>
              </a:rPr>
              <a:t> of a Regional/provincial </a:t>
            </a:r>
            <a:r>
              <a:rPr lang="en-CA" sz="2200" b="1" dirty="0">
                <a:solidFill>
                  <a:schemeClr val="tx2"/>
                </a:solidFill>
              </a:rPr>
              <a:t>committee</a:t>
            </a:r>
            <a:r>
              <a:rPr lang="en-CA" sz="2200" dirty="0">
                <a:solidFill>
                  <a:schemeClr val="tx2"/>
                </a:solidFill>
              </a:rPr>
              <a:t>, the Chair of the committee reports to the Regional/Provincial Council. </a:t>
            </a:r>
          </a:p>
          <a:p>
            <a:pPr marL="0" indent="0">
              <a:buNone/>
            </a:pPr>
            <a:r>
              <a:rPr lang="en-CA" sz="2600" dirty="0">
                <a:solidFill>
                  <a:srgbClr val="00B050"/>
                </a:solidFill>
              </a:rPr>
              <a:t>In the event of a serious issue, the HR Committee is available to assist in this process.</a:t>
            </a:r>
          </a:p>
          <a:p>
            <a:pPr marL="0" indent="0">
              <a:buNone/>
            </a:pPr>
            <a:endParaRPr lang="en-CA" sz="2200" b="1" dirty="0">
              <a:solidFill>
                <a:schemeClr val="tx2"/>
              </a:solidFill>
            </a:endParaRPr>
          </a:p>
          <a:p>
            <a:endParaRPr lang="en-CA" dirty="0"/>
          </a:p>
        </p:txBody>
      </p:sp>
    </p:spTree>
    <p:extLst>
      <p:ext uri="{BB962C8B-B14F-4D97-AF65-F5344CB8AC3E}">
        <p14:creationId xmlns:p14="http://schemas.microsoft.com/office/powerpoint/2010/main" val="64642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03200"/>
            <a:ext cx="8229600" cy="464457"/>
          </a:xfrm>
        </p:spPr>
        <p:txBody>
          <a:bodyPr>
            <a:normAutofit fontScale="90000"/>
          </a:bodyPr>
          <a:lstStyle/>
          <a:p>
            <a:pPr algn="ctr"/>
            <a:r>
              <a:rPr lang="en-CA" sz="2800" dirty="0"/>
              <a:t> </a:t>
            </a:r>
            <a:br>
              <a:rPr lang="en-CA" sz="2800" dirty="0"/>
            </a:br>
            <a:br>
              <a:rPr lang="en-CA" sz="2800" dirty="0"/>
            </a:br>
            <a:r>
              <a:rPr lang="en-CA" sz="3600" dirty="0">
                <a:solidFill>
                  <a:schemeClr val="accent1">
                    <a:lumMod val="50000"/>
                  </a:schemeClr>
                </a:solidFill>
              </a:rPr>
              <a:t>What happens at the National Board Level? </a:t>
            </a:r>
            <a:br>
              <a:rPr lang="en-CA" sz="2800" dirty="0">
                <a:solidFill>
                  <a:schemeClr val="tx2"/>
                </a:solidFill>
              </a:rPr>
            </a:br>
            <a:br>
              <a:rPr lang="en-CA" sz="2800" dirty="0"/>
            </a:br>
            <a:endParaRPr lang="en-CA" sz="2800" dirty="0"/>
          </a:p>
        </p:txBody>
      </p:sp>
      <p:sp>
        <p:nvSpPr>
          <p:cNvPr id="3" name="Content Placeholder 2"/>
          <p:cNvSpPr>
            <a:spLocks noGrp="1"/>
          </p:cNvSpPr>
          <p:nvPr>
            <p:ph idx="1"/>
          </p:nvPr>
        </p:nvSpPr>
        <p:spPr>
          <a:xfrm>
            <a:off x="1959429" y="686384"/>
            <a:ext cx="8229600" cy="6008915"/>
          </a:xfrm>
        </p:spPr>
        <p:txBody>
          <a:bodyPr>
            <a:normAutofit lnSpcReduction="10000"/>
          </a:bodyPr>
          <a:lstStyle/>
          <a:p>
            <a:pPr marL="0" indent="0">
              <a:buNone/>
            </a:pPr>
            <a:r>
              <a:rPr lang="en-CA" sz="2400" dirty="0">
                <a:solidFill>
                  <a:schemeClr val="tx2"/>
                </a:solidFill>
              </a:rPr>
              <a:t>Steps 1-3 apply at all levels of the organization but the reporting protocol differs.   </a:t>
            </a:r>
          </a:p>
          <a:p>
            <a:pPr marL="0" indent="0">
              <a:buNone/>
            </a:pPr>
            <a:endParaRPr lang="en-CA" sz="2400" dirty="0">
              <a:solidFill>
                <a:schemeClr val="tx2"/>
              </a:solidFill>
            </a:endParaRPr>
          </a:p>
          <a:p>
            <a:r>
              <a:rPr lang="en-CA" sz="2400" dirty="0">
                <a:solidFill>
                  <a:schemeClr val="tx2"/>
                </a:solidFill>
              </a:rPr>
              <a:t>If the behaviour is that of the President or a member of the National Board, advice should be sought from the Chairs of the HR Committee and the Governance Committee. </a:t>
            </a:r>
          </a:p>
          <a:p>
            <a:pPr marL="0" indent="0">
              <a:buNone/>
            </a:pPr>
            <a:endParaRPr lang="en-CA" sz="2400" dirty="0">
              <a:solidFill>
                <a:schemeClr val="tx2"/>
              </a:solidFill>
            </a:endParaRPr>
          </a:p>
          <a:p>
            <a:r>
              <a:rPr lang="en-CA" sz="2400" dirty="0">
                <a:solidFill>
                  <a:schemeClr val="tx2"/>
                </a:solidFill>
              </a:rPr>
              <a:t>If the behaviour involves a member of a national committee, the Chair of the committee is responsible.</a:t>
            </a:r>
          </a:p>
          <a:p>
            <a:pPr marL="0" indent="0">
              <a:buNone/>
            </a:pPr>
            <a:endParaRPr lang="en-CA" sz="2400" dirty="0">
              <a:solidFill>
                <a:schemeClr val="tx2"/>
              </a:solidFill>
            </a:endParaRPr>
          </a:p>
          <a:p>
            <a:r>
              <a:rPr lang="en-CA" sz="2400" dirty="0">
                <a:solidFill>
                  <a:schemeClr val="tx2"/>
                </a:solidFill>
              </a:rPr>
              <a:t>If the behaviour involves a Chair of a national committee, it is the responsibility of the VP to whom she reports.  If the Chair is a National VP, it is the responsibility of the National President. </a:t>
            </a:r>
          </a:p>
          <a:p>
            <a:endParaRPr lang="en-CA" dirty="0">
              <a:solidFill>
                <a:schemeClr val="tx2"/>
              </a:solidFill>
            </a:endParaRPr>
          </a:p>
          <a:p>
            <a:pPr marL="0" indent="0">
              <a:buNone/>
            </a:pPr>
            <a:endParaRPr lang="en-CA" dirty="0">
              <a:solidFill>
                <a:schemeClr val="tx2"/>
              </a:solidFill>
              <a:effectLst>
                <a:outerShdw blurRad="38100" dist="38100" dir="2700000" algn="tl">
                  <a:srgbClr val="000000">
                    <a:alpha val="43137"/>
                  </a:srgbClr>
                </a:outerShdw>
              </a:effectLst>
            </a:endParaRPr>
          </a:p>
          <a:p>
            <a:endParaRPr lang="en-CA" b="1" dirty="0">
              <a:solidFill>
                <a:schemeClr val="tx2"/>
              </a:solidFill>
              <a:effectLst>
                <a:outerShdw blurRad="38100" dist="38100" dir="2700000" algn="tl">
                  <a:srgbClr val="000000">
                    <a:alpha val="43137"/>
                  </a:srgbClr>
                </a:outerShdw>
              </a:effectLst>
            </a:endParaRPr>
          </a:p>
          <a:p>
            <a:endParaRPr lang="en-CA" dirty="0"/>
          </a:p>
        </p:txBody>
      </p:sp>
    </p:spTree>
    <p:extLst>
      <p:ext uri="{BB962C8B-B14F-4D97-AF65-F5344CB8AC3E}">
        <p14:creationId xmlns:p14="http://schemas.microsoft.com/office/powerpoint/2010/main" val="395611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978975"/>
          </a:xfrm>
        </p:spPr>
        <p:txBody>
          <a:bodyPr/>
          <a:lstStyle/>
          <a:p>
            <a:r>
              <a:rPr lang="en-CA" dirty="0">
                <a:solidFill>
                  <a:schemeClr val="accent1">
                    <a:lumMod val="50000"/>
                  </a:schemeClr>
                </a:solidFill>
              </a:rPr>
              <a:t>At all levels:</a:t>
            </a:r>
          </a:p>
        </p:txBody>
      </p:sp>
      <p:sp>
        <p:nvSpPr>
          <p:cNvPr id="3" name="Content Placeholder 2"/>
          <p:cNvSpPr>
            <a:spLocks noGrp="1"/>
          </p:cNvSpPr>
          <p:nvPr>
            <p:ph idx="1"/>
          </p:nvPr>
        </p:nvSpPr>
        <p:spPr>
          <a:xfrm>
            <a:off x="1981200" y="1253614"/>
            <a:ext cx="8229600" cy="5080820"/>
          </a:xfrm>
        </p:spPr>
        <p:txBody>
          <a:bodyPr>
            <a:normAutofit lnSpcReduction="10000"/>
          </a:bodyPr>
          <a:lstStyle/>
          <a:p>
            <a:r>
              <a:rPr lang="en-CA" sz="2800" dirty="0">
                <a:solidFill>
                  <a:schemeClr val="tx2"/>
                </a:solidFill>
              </a:rPr>
              <a:t>This protocol is a guideline. </a:t>
            </a:r>
          </a:p>
          <a:p>
            <a:r>
              <a:rPr lang="en-CA" sz="2800" dirty="0">
                <a:solidFill>
                  <a:schemeClr val="tx2"/>
                </a:solidFill>
              </a:rPr>
              <a:t>If a person feels she has been wrongly accused of displaying disrespectful behaviour as described in CFUW‘s Respectful Treatment Policy or of breeching the Code of Ethical Behaviour, or that the process has not worked for her, the individual may request help from the HR Committee by contacting the Executive Director at the National Office.</a:t>
            </a:r>
            <a:endParaRPr lang="en-CA" sz="2800" b="1" dirty="0">
              <a:solidFill>
                <a:schemeClr val="tx2"/>
              </a:solidFill>
            </a:endParaRPr>
          </a:p>
          <a:p>
            <a:r>
              <a:rPr lang="en-CA" sz="2800" dirty="0">
                <a:solidFill>
                  <a:schemeClr val="tx2"/>
                </a:solidFill>
              </a:rPr>
              <a:t>CFUW values all members and throughout the process opportunities should be offered for resolution and remediation.</a:t>
            </a:r>
          </a:p>
          <a:p>
            <a:pPr marL="0" indent="0">
              <a:buNone/>
            </a:pPr>
            <a:endParaRPr lang="en-CA" dirty="0"/>
          </a:p>
        </p:txBody>
      </p:sp>
    </p:spTree>
    <p:extLst>
      <p:ext uri="{BB962C8B-B14F-4D97-AF65-F5344CB8AC3E}">
        <p14:creationId xmlns:p14="http://schemas.microsoft.com/office/powerpoint/2010/main" val="82716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C130-6B8C-4D01-8720-B273428D8CCE}"/>
              </a:ext>
            </a:extLst>
          </p:cNvPr>
          <p:cNvSpPr>
            <a:spLocks noGrp="1"/>
          </p:cNvSpPr>
          <p:nvPr>
            <p:ph type="title"/>
          </p:nvPr>
        </p:nvSpPr>
        <p:spPr/>
        <p:txBody>
          <a:bodyPr/>
          <a:lstStyle/>
          <a:p>
            <a:r>
              <a:rPr lang="en-CA" dirty="0"/>
              <a:t>Communication</a:t>
            </a:r>
          </a:p>
        </p:txBody>
      </p:sp>
      <p:sp>
        <p:nvSpPr>
          <p:cNvPr id="3" name="Content Placeholder 2">
            <a:extLst>
              <a:ext uri="{FF2B5EF4-FFF2-40B4-BE49-F238E27FC236}">
                <a16:creationId xmlns:a16="http://schemas.microsoft.com/office/drawing/2014/main" id="{2ADA8A47-0D95-4788-A527-CB233C810626}"/>
              </a:ext>
            </a:extLst>
          </p:cNvPr>
          <p:cNvSpPr>
            <a:spLocks noGrp="1"/>
          </p:cNvSpPr>
          <p:nvPr>
            <p:ph idx="1"/>
          </p:nvPr>
        </p:nvSpPr>
        <p:spPr>
          <a:xfrm>
            <a:off x="609600" y="2332037"/>
            <a:ext cx="10972800" cy="4525963"/>
          </a:xfrm>
        </p:spPr>
        <p:txBody>
          <a:bodyPr/>
          <a:lstStyle/>
          <a:p>
            <a:pPr marL="0" indent="0">
              <a:buNone/>
            </a:pPr>
            <a:r>
              <a:rPr lang="en-CA" dirty="0">
                <a:solidFill>
                  <a:schemeClr val="tx2"/>
                </a:solidFill>
              </a:rPr>
              <a:t>Results of any decision should be made to both parties and to those involved in the process at the same time</a:t>
            </a:r>
          </a:p>
        </p:txBody>
      </p:sp>
    </p:spTree>
    <p:extLst>
      <p:ext uri="{BB962C8B-B14F-4D97-AF65-F5344CB8AC3E}">
        <p14:creationId xmlns:p14="http://schemas.microsoft.com/office/powerpoint/2010/main" val="2259081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59076"/>
          </a:xfrm>
        </p:spPr>
        <p:txBody>
          <a:bodyPr>
            <a:normAutofit/>
          </a:bodyPr>
          <a:lstStyle/>
          <a:p>
            <a:pPr algn="ctr"/>
            <a:r>
              <a:rPr lang="en-CA" sz="3200" b="1" dirty="0">
                <a:solidFill>
                  <a:schemeClr val="tx2"/>
                </a:solidFill>
                <a:latin typeface="Arial" panose="020B0604020202020204" pitchFamily="34" charset="0"/>
                <a:cs typeface="Arial" panose="020B0604020202020204" pitchFamily="34" charset="0"/>
              </a:rPr>
              <a:t>To whom does this policy apply? </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233715"/>
            <a:ext cx="8229600" cy="4892449"/>
          </a:xfrm>
        </p:spPr>
        <p:txBody>
          <a:bodyPr>
            <a:normAutofit lnSpcReduction="10000"/>
          </a:bodyPr>
          <a:lstStyle/>
          <a:p>
            <a:r>
              <a:rPr lang="en-CA" dirty="0">
                <a:solidFill>
                  <a:schemeClr val="tx2"/>
                </a:solidFill>
              </a:rPr>
              <a:t>This policy applies to all club members, staff and volunteers. </a:t>
            </a:r>
          </a:p>
          <a:p>
            <a:r>
              <a:rPr lang="en-CA" dirty="0">
                <a:solidFill>
                  <a:schemeClr val="tx2"/>
                </a:solidFill>
              </a:rPr>
              <a:t>This policy applies to:</a:t>
            </a:r>
          </a:p>
          <a:p>
            <a:pPr lvl="1"/>
            <a:r>
              <a:rPr lang="en-CA" dirty="0">
                <a:solidFill>
                  <a:schemeClr val="tx2"/>
                </a:solidFill>
              </a:rPr>
              <a:t>club meetings as well as to activities connected with the club, such as travel</a:t>
            </a:r>
          </a:p>
          <a:p>
            <a:pPr lvl="1"/>
            <a:r>
              <a:rPr lang="en-CA" dirty="0">
                <a:solidFill>
                  <a:schemeClr val="tx2"/>
                </a:solidFill>
              </a:rPr>
              <a:t>conferences, club related social gatherings and interest group settings</a:t>
            </a:r>
          </a:p>
          <a:p>
            <a:pPr lvl="1"/>
            <a:r>
              <a:rPr lang="en-CA" dirty="0">
                <a:solidFill>
                  <a:schemeClr val="tx2"/>
                </a:solidFill>
              </a:rPr>
              <a:t>written and spoken interactions (e.g. telephone calls, emails, social media) between members, staff, volunteers and the general public. </a:t>
            </a:r>
          </a:p>
          <a:p>
            <a:endParaRPr lang="en-CA" dirty="0"/>
          </a:p>
        </p:txBody>
      </p:sp>
    </p:spTree>
    <p:extLst>
      <p:ext uri="{BB962C8B-B14F-4D97-AF65-F5344CB8AC3E}">
        <p14:creationId xmlns:p14="http://schemas.microsoft.com/office/powerpoint/2010/main" val="4075508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200" b="1" dirty="0">
                <a:solidFill>
                  <a:schemeClr val="tx2"/>
                </a:solidFill>
                <a:latin typeface="Arial" panose="020B0604020202020204" pitchFamily="34" charset="0"/>
                <a:cs typeface="Arial" panose="020B0604020202020204" pitchFamily="34" charset="0"/>
              </a:rPr>
              <a:t>What support is available to VPs, RDs and Committee Chairs? </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CA" b="1" dirty="0">
              <a:solidFill>
                <a:schemeClr val="tx2"/>
              </a:solidFill>
            </a:endParaRPr>
          </a:p>
          <a:p>
            <a:pPr marL="0" indent="0">
              <a:buNone/>
            </a:pPr>
            <a:r>
              <a:rPr lang="en-CA" dirty="0">
                <a:solidFill>
                  <a:schemeClr val="tx2"/>
                </a:solidFill>
              </a:rPr>
              <a:t>The Human Resources Committee may provide support and can be contacted through the National Office. </a:t>
            </a:r>
          </a:p>
        </p:txBody>
      </p:sp>
    </p:spTree>
    <p:extLst>
      <p:ext uri="{BB962C8B-B14F-4D97-AF65-F5344CB8AC3E}">
        <p14:creationId xmlns:p14="http://schemas.microsoft.com/office/powerpoint/2010/main" val="1598175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F615-974C-4F0C-A9CB-427EAC814B18}"/>
              </a:ext>
            </a:extLst>
          </p:cNvPr>
          <p:cNvSpPr>
            <a:spLocks noGrp="1"/>
          </p:cNvSpPr>
          <p:nvPr>
            <p:ph type="title"/>
          </p:nvPr>
        </p:nvSpPr>
        <p:spPr>
          <a:xfrm>
            <a:off x="734291" y="124692"/>
            <a:ext cx="10972800" cy="1143000"/>
          </a:xfrm>
        </p:spPr>
        <p:txBody>
          <a:bodyPr/>
          <a:lstStyle/>
          <a:p>
            <a:r>
              <a:rPr lang="en-CA" dirty="0"/>
              <a:t>Examples for Discussion</a:t>
            </a:r>
          </a:p>
        </p:txBody>
      </p:sp>
      <p:sp>
        <p:nvSpPr>
          <p:cNvPr id="3" name="Content Placeholder 2">
            <a:extLst>
              <a:ext uri="{FF2B5EF4-FFF2-40B4-BE49-F238E27FC236}">
                <a16:creationId xmlns:a16="http://schemas.microsoft.com/office/drawing/2014/main" id="{6186B934-532E-47A2-982E-C386418D75F3}"/>
              </a:ext>
            </a:extLst>
          </p:cNvPr>
          <p:cNvSpPr>
            <a:spLocks noGrp="1"/>
          </p:cNvSpPr>
          <p:nvPr>
            <p:ph idx="1"/>
          </p:nvPr>
        </p:nvSpPr>
        <p:spPr>
          <a:xfrm>
            <a:off x="568036" y="1115292"/>
            <a:ext cx="10972800" cy="5133108"/>
          </a:xfrm>
        </p:spPr>
        <p:txBody>
          <a:bodyPr>
            <a:normAutofit fontScale="85000" lnSpcReduction="20000"/>
          </a:bodyPr>
          <a:lstStyle/>
          <a:p>
            <a:pPr marL="0" indent="0">
              <a:buNone/>
            </a:pPr>
            <a:r>
              <a:rPr lang="en-CA" sz="2600" dirty="0">
                <a:solidFill>
                  <a:schemeClr val="tx2">
                    <a:lumMod val="75000"/>
                  </a:schemeClr>
                </a:solidFill>
                <a:latin typeface="Calibri" panose="020F0502020204030204" pitchFamily="34" charset="0"/>
              </a:rPr>
              <a:t>1.  An employee takes an oath of allegiance and oath of office to the employer.  The employee does not declare a conflict of interest when the employee’s ex husband’s makes a claim to the employer.  The employee views all the claim details on the system.</a:t>
            </a:r>
          </a:p>
          <a:p>
            <a:pPr marL="0" lvl="0" indent="0">
              <a:lnSpc>
                <a:spcPct val="107000"/>
              </a:lnSpc>
              <a:spcAft>
                <a:spcPts val="800"/>
              </a:spcAft>
              <a:buNone/>
            </a:pPr>
            <a:r>
              <a:rPr lang="en-CA" sz="26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rPr>
              <a:t>2. A Club President reaches the end of her term but wishes to stay on and extend her term.  She announces her decision to do so bypassing the Clubs’ nomination committee.</a:t>
            </a:r>
          </a:p>
          <a:p>
            <a:pPr marL="0" indent="0">
              <a:buNone/>
            </a:pPr>
            <a:r>
              <a:rPr lang="en-CA" sz="2600" dirty="0">
                <a:solidFill>
                  <a:schemeClr val="tx2">
                    <a:lumMod val="75000"/>
                  </a:schemeClr>
                </a:solidFill>
                <a:latin typeface="Calibri" panose="020F0502020204030204" pitchFamily="34" charset="0"/>
              </a:rPr>
              <a:t>3. A member is not happy with the direction an organization is taking and writes derogatory comments about the leadership of the organization on his/her Facebook page. </a:t>
            </a:r>
          </a:p>
          <a:p>
            <a:pPr marL="0" indent="0">
              <a:buNone/>
            </a:pPr>
            <a:r>
              <a:rPr lang="en-CA" sz="2600" dirty="0">
                <a:solidFill>
                  <a:schemeClr val="tx2">
                    <a:lumMod val="75000"/>
                  </a:schemeClr>
                </a:solidFill>
                <a:latin typeface="Calibri" panose="020F0502020204030204" pitchFamily="34" charset="0"/>
              </a:rPr>
              <a:t>4. An employee uses company equipment during off hours to make long distance personal phone calls.</a:t>
            </a:r>
          </a:p>
          <a:p>
            <a:pPr marL="0" indent="0">
              <a:buNone/>
            </a:pPr>
            <a:r>
              <a:rPr lang="en-CA" sz="26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rPr>
              <a:t>5. A member of an organization arranges a trip and asks participants to write personal cheques to her for the estimated cost. </a:t>
            </a:r>
          </a:p>
          <a:p>
            <a:pPr marL="0" indent="0">
              <a:lnSpc>
                <a:spcPct val="107000"/>
              </a:lnSpc>
              <a:spcAft>
                <a:spcPts val="800"/>
              </a:spcAft>
              <a:buNone/>
            </a:pPr>
            <a:r>
              <a:rPr lang="en-CA" sz="26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rPr>
              <a:t>6. Two women who co-chair an interest group have both reached the end of their term and both agree to resign.  At the planning meeting for the next year, one co-chair confirms her resignation; the second co-chair volunteers to stay on.  The first co-chair feels that she has been manipulated out of her position.  </a:t>
            </a:r>
          </a:p>
          <a:p>
            <a:endParaRPr lang="en-CA" dirty="0"/>
          </a:p>
        </p:txBody>
      </p:sp>
    </p:spTree>
    <p:extLst>
      <p:ext uri="{BB962C8B-B14F-4D97-AF65-F5344CB8AC3E}">
        <p14:creationId xmlns:p14="http://schemas.microsoft.com/office/powerpoint/2010/main" val="214015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50AB-3B00-4A6C-9605-3C8454A7BB5D}"/>
              </a:ext>
            </a:extLst>
          </p:cNvPr>
          <p:cNvSpPr>
            <a:spLocks noGrp="1"/>
          </p:cNvSpPr>
          <p:nvPr>
            <p:ph type="title"/>
          </p:nvPr>
        </p:nvSpPr>
        <p:spPr/>
        <p:txBody>
          <a:bodyPr/>
          <a:lstStyle/>
          <a:p>
            <a:r>
              <a:rPr lang="en-CA" dirty="0"/>
              <a:t>What would this look like at the Club level?</a:t>
            </a:r>
          </a:p>
        </p:txBody>
      </p:sp>
      <p:sp>
        <p:nvSpPr>
          <p:cNvPr id="3" name="Content Placeholder 2">
            <a:extLst>
              <a:ext uri="{FF2B5EF4-FFF2-40B4-BE49-F238E27FC236}">
                <a16:creationId xmlns:a16="http://schemas.microsoft.com/office/drawing/2014/main" id="{42A8B60D-981C-46EB-8F15-3F7CABD96678}"/>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137012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036" y="382012"/>
            <a:ext cx="10972800" cy="1143000"/>
          </a:xfrm>
        </p:spPr>
        <p:txBody>
          <a:bodyPr>
            <a:normAutofit fontScale="90000"/>
          </a:bodyPr>
          <a:lstStyle/>
          <a:p>
            <a:pPr algn="ctr"/>
            <a:r>
              <a:rPr lang="en-CA" dirty="0">
                <a:solidFill>
                  <a:schemeClr val="tx2"/>
                </a:solidFill>
              </a:rPr>
              <a:t>Procedures </a:t>
            </a:r>
            <a:br>
              <a:rPr lang="en-CA" dirty="0">
                <a:solidFill>
                  <a:schemeClr val="tx2"/>
                </a:solidFill>
              </a:rPr>
            </a:br>
            <a:r>
              <a:rPr lang="en-CA" dirty="0">
                <a:solidFill>
                  <a:schemeClr val="tx2"/>
                </a:solidFill>
              </a:rPr>
              <a:t> </a:t>
            </a:r>
            <a:endParaRPr lang="en-CA" dirty="0"/>
          </a:p>
        </p:txBody>
      </p:sp>
      <p:sp>
        <p:nvSpPr>
          <p:cNvPr id="3" name="Content Placeholder 2"/>
          <p:cNvSpPr>
            <a:spLocks noGrp="1"/>
          </p:cNvSpPr>
          <p:nvPr>
            <p:ph idx="1"/>
          </p:nvPr>
        </p:nvSpPr>
        <p:spPr>
          <a:xfrm>
            <a:off x="1634836" y="1525012"/>
            <a:ext cx="8436077" cy="5062487"/>
          </a:xfrm>
        </p:spPr>
        <p:txBody>
          <a:bodyPr>
            <a:normAutofit/>
          </a:bodyPr>
          <a:lstStyle/>
          <a:p>
            <a:r>
              <a:rPr lang="en-CA" dirty="0">
                <a:solidFill>
                  <a:schemeClr val="tx2"/>
                </a:solidFill>
              </a:rPr>
              <a:t>This procedure outlines the steps that may be taken to ensure that the policies are followed </a:t>
            </a:r>
          </a:p>
          <a:p>
            <a:r>
              <a:rPr lang="en-CA" dirty="0">
                <a:solidFill>
                  <a:schemeClr val="tx2"/>
                </a:solidFill>
              </a:rPr>
              <a:t>All members, staff and volunteers are expected to uphold the Respectful Treatment Policy and Procedures and to follow the Code of Ethical Behaviour</a:t>
            </a:r>
            <a:r>
              <a:rPr lang="en-CA" dirty="0">
                <a:solidFill>
                  <a:srgbClr val="FF0000"/>
                </a:solidFill>
              </a:rPr>
              <a:t> </a:t>
            </a:r>
            <a:endParaRPr lang="en-CA" dirty="0">
              <a:solidFill>
                <a:schemeClr val="tx2"/>
              </a:solidFill>
            </a:endParaRPr>
          </a:p>
          <a:p>
            <a:r>
              <a:rPr lang="en-CA" dirty="0">
                <a:solidFill>
                  <a:schemeClr val="tx2"/>
                </a:solidFill>
              </a:rPr>
              <a:t>Confidentiality is essential at all levels</a:t>
            </a:r>
          </a:p>
          <a:p>
            <a:endParaRPr lang="en-CA" dirty="0">
              <a:solidFill>
                <a:schemeClr val="tx2"/>
              </a:solidFill>
            </a:endParaRPr>
          </a:p>
          <a:p>
            <a:endParaRPr lang="en-CA" dirty="0"/>
          </a:p>
        </p:txBody>
      </p:sp>
    </p:spTree>
    <p:extLst>
      <p:ext uri="{BB962C8B-B14F-4D97-AF65-F5344CB8AC3E}">
        <p14:creationId xmlns:p14="http://schemas.microsoft.com/office/powerpoint/2010/main" val="1087680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03E3-C42B-4D9D-A178-1AF184FB1DD3}"/>
              </a:ext>
            </a:extLst>
          </p:cNvPr>
          <p:cNvSpPr>
            <a:spLocks noGrp="1"/>
          </p:cNvSpPr>
          <p:nvPr>
            <p:ph type="title"/>
          </p:nvPr>
        </p:nvSpPr>
        <p:spPr/>
        <p:txBody>
          <a:bodyPr/>
          <a:lstStyle/>
          <a:p>
            <a:r>
              <a:rPr lang="en-CA" dirty="0"/>
              <a:t>Questions for the Two Committees?</a:t>
            </a:r>
          </a:p>
        </p:txBody>
      </p:sp>
      <p:sp>
        <p:nvSpPr>
          <p:cNvPr id="3" name="Content Placeholder 2">
            <a:extLst>
              <a:ext uri="{FF2B5EF4-FFF2-40B4-BE49-F238E27FC236}">
                <a16:creationId xmlns:a16="http://schemas.microsoft.com/office/drawing/2014/main" id="{80DC5479-009E-4D5E-A4AA-332B3382B84F}"/>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119045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001838"/>
            <a:ext cx="8229600" cy="1143000"/>
          </a:xfrm>
        </p:spPr>
        <p:txBody>
          <a:bodyPr>
            <a:normAutofit fontScale="90000"/>
          </a:bodyPr>
          <a:lstStyle/>
          <a:p>
            <a:pPr algn="ctr"/>
            <a:r>
              <a:rPr lang="en-CA" dirty="0">
                <a:solidFill>
                  <a:schemeClr val="tx2"/>
                </a:solidFill>
              </a:rPr>
              <a:t>Informal Process</a:t>
            </a:r>
            <a:br>
              <a:rPr lang="en-CA" dirty="0">
                <a:solidFill>
                  <a:schemeClr val="tx2"/>
                </a:solidFill>
              </a:rPr>
            </a:br>
            <a:r>
              <a:rPr lang="en-CA" dirty="0">
                <a:solidFill>
                  <a:schemeClr val="tx2"/>
                </a:solidFill>
              </a:rPr>
              <a:t>Level 1 to 3 </a:t>
            </a:r>
            <a:endParaRPr lang="en-CA" dirty="0"/>
          </a:p>
        </p:txBody>
      </p:sp>
      <p:sp>
        <p:nvSpPr>
          <p:cNvPr id="3" name="Content Placeholder 2"/>
          <p:cNvSpPr>
            <a:spLocks noGrp="1"/>
          </p:cNvSpPr>
          <p:nvPr>
            <p:ph idx="1"/>
          </p:nvPr>
        </p:nvSpPr>
        <p:spPr>
          <a:xfrm>
            <a:off x="1763486" y="5747658"/>
            <a:ext cx="8229600" cy="523649"/>
          </a:xfrm>
        </p:spPr>
        <p:txBody>
          <a:bodyPr>
            <a:normAutofit fontScale="92500" lnSpcReduction="10000"/>
          </a:bodyPr>
          <a:lstStyle/>
          <a:p>
            <a:endParaRPr lang="en-CA"/>
          </a:p>
        </p:txBody>
      </p:sp>
    </p:spTree>
    <p:extLst>
      <p:ext uri="{BB962C8B-B14F-4D97-AF65-F5344CB8AC3E}">
        <p14:creationId xmlns:p14="http://schemas.microsoft.com/office/powerpoint/2010/main" val="357690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86506"/>
          </a:xfrm>
        </p:spPr>
        <p:txBody>
          <a:bodyPr>
            <a:normAutofit/>
          </a:bodyPr>
          <a:lstStyle/>
          <a:p>
            <a:pPr algn="ctr"/>
            <a:r>
              <a:rPr lang="en-CA" sz="4000" dirty="0">
                <a:solidFill>
                  <a:schemeClr val="tx2"/>
                </a:solidFill>
              </a:rPr>
              <a:t>Level 1 </a:t>
            </a:r>
            <a:endParaRPr lang="en-CA" sz="4000" dirty="0"/>
          </a:p>
        </p:txBody>
      </p:sp>
      <p:sp>
        <p:nvSpPr>
          <p:cNvPr id="3" name="Content Placeholder 2"/>
          <p:cNvSpPr>
            <a:spLocks noGrp="1"/>
          </p:cNvSpPr>
          <p:nvPr>
            <p:ph idx="1"/>
          </p:nvPr>
        </p:nvSpPr>
        <p:spPr>
          <a:xfrm>
            <a:off x="1981200" y="1161144"/>
            <a:ext cx="8229600" cy="4905828"/>
          </a:xfrm>
        </p:spPr>
        <p:txBody>
          <a:bodyPr>
            <a:normAutofit fontScale="55000" lnSpcReduction="20000"/>
          </a:bodyPr>
          <a:lstStyle/>
          <a:p>
            <a:r>
              <a:rPr lang="en-CA" sz="4400" dirty="0">
                <a:solidFill>
                  <a:schemeClr val="tx2"/>
                </a:solidFill>
              </a:rPr>
              <a:t>Be proactive.</a:t>
            </a:r>
          </a:p>
          <a:p>
            <a:r>
              <a:rPr lang="en-CA" sz="4400" dirty="0">
                <a:solidFill>
                  <a:schemeClr val="tx2"/>
                </a:solidFill>
              </a:rPr>
              <a:t>Try to resolve the problem on your own. </a:t>
            </a:r>
          </a:p>
          <a:p>
            <a:pPr lvl="1"/>
            <a:r>
              <a:rPr lang="en-CA" sz="4400" dirty="0">
                <a:solidFill>
                  <a:schemeClr val="tx2"/>
                </a:solidFill>
              </a:rPr>
              <a:t>Do not wait for a recurrence, or assume the problem will go away.</a:t>
            </a:r>
          </a:p>
          <a:p>
            <a:r>
              <a:rPr lang="en-CA" sz="4400" dirty="0">
                <a:solidFill>
                  <a:schemeClr val="tx2"/>
                </a:solidFill>
              </a:rPr>
              <a:t>Approach the member/volunteer who made you feel uncomfortable; explain how it affected you and ask them to stop. Do this calmly, respectfully, and in confidence. </a:t>
            </a:r>
          </a:p>
          <a:p>
            <a:pPr lvl="1"/>
            <a:r>
              <a:rPr lang="en-CA" sz="4400" i="1" dirty="0">
                <a:solidFill>
                  <a:schemeClr val="tx2"/>
                </a:solidFill>
              </a:rPr>
              <a:t>Often, a club member/volunteer may not be aware that her behaviour is offensive, and she will change her behaviour once she is aware of the problem.</a:t>
            </a:r>
          </a:p>
          <a:p>
            <a:r>
              <a:rPr lang="en-CA" sz="4400" dirty="0">
                <a:solidFill>
                  <a:schemeClr val="tx2"/>
                </a:solidFill>
              </a:rPr>
              <a:t>Whenever another club member/volunteer approaches you regarding an issue of respect (or breech of the Code of Ethics) careful listening, respectful discussion and honesty will often lead to a resolution. </a:t>
            </a:r>
          </a:p>
          <a:p>
            <a:pPr marL="0" indent="0">
              <a:buNone/>
            </a:pPr>
            <a:endParaRPr lang="en-CA" dirty="0"/>
          </a:p>
        </p:txBody>
      </p:sp>
    </p:spTree>
    <p:extLst>
      <p:ext uri="{BB962C8B-B14F-4D97-AF65-F5344CB8AC3E}">
        <p14:creationId xmlns:p14="http://schemas.microsoft.com/office/powerpoint/2010/main" val="916524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42962"/>
          </a:xfrm>
        </p:spPr>
        <p:txBody>
          <a:bodyPr>
            <a:normAutofit/>
          </a:bodyPr>
          <a:lstStyle/>
          <a:p>
            <a:pPr algn="ctr"/>
            <a:r>
              <a:rPr lang="en-CA" sz="4000" dirty="0">
                <a:solidFill>
                  <a:schemeClr val="tx2"/>
                </a:solidFill>
              </a:rPr>
              <a:t>Level 2 </a:t>
            </a:r>
            <a:endParaRPr lang="en-CA" sz="4000" dirty="0"/>
          </a:p>
        </p:txBody>
      </p:sp>
      <p:sp>
        <p:nvSpPr>
          <p:cNvPr id="3" name="Content Placeholder 2"/>
          <p:cNvSpPr>
            <a:spLocks noGrp="1"/>
          </p:cNvSpPr>
          <p:nvPr>
            <p:ph idx="1"/>
          </p:nvPr>
        </p:nvSpPr>
        <p:spPr>
          <a:xfrm>
            <a:off x="1981200" y="1277258"/>
            <a:ext cx="8229600" cy="4848906"/>
          </a:xfrm>
        </p:spPr>
        <p:txBody>
          <a:bodyPr>
            <a:normAutofit lnSpcReduction="10000"/>
          </a:bodyPr>
          <a:lstStyle/>
          <a:p>
            <a:r>
              <a:rPr lang="en-CA" dirty="0">
                <a:solidFill>
                  <a:schemeClr val="tx2"/>
                </a:solidFill>
              </a:rPr>
              <a:t>If you have attempted to resolve the problem without success, or if you are not comfortable addressing the problem on your own, discuss the problem and possible solutions with your club president.</a:t>
            </a:r>
          </a:p>
          <a:p>
            <a:r>
              <a:rPr lang="en-CA" dirty="0">
                <a:solidFill>
                  <a:schemeClr val="tx2"/>
                </a:solidFill>
              </a:rPr>
              <a:t>If the problem is with the club president, contact one of the club executive members. </a:t>
            </a:r>
          </a:p>
          <a:p>
            <a:r>
              <a:rPr lang="en-CA" dirty="0">
                <a:solidFill>
                  <a:schemeClr val="tx2"/>
                </a:solidFill>
              </a:rPr>
              <a:t>Confidentiality considerations should be discussed and agreed upon. </a:t>
            </a:r>
          </a:p>
          <a:p>
            <a:pPr marL="0" indent="0">
              <a:buNone/>
            </a:pPr>
            <a:endParaRPr lang="en-CA" dirty="0"/>
          </a:p>
        </p:txBody>
      </p:sp>
    </p:spTree>
    <p:extLst>
      <p:ext uri="{BB962C8B-B14F-4D97-AF65-F5344CB8AC3E}">
        <p14:creationId xmlns:p14="http://schemas.microsoft.com/office/powerpoint/2010/main" val="2449441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41362"/>
          </a:xfrm>
        </p:spPr>
        <p:txBody>
          <a:bodyPr>
            <a:normAutofit/>
          </a:bodyPr>
          <a:lstStyle/>
          <a:p>
            <a:pPr algn="ctr"/>
            <a:r>
              <a:rPr lang="en-CA" sz="3600" dirty="0">
                <a:solidFill>
                  <a:schemeClr val="tx2"/>
                </a:solidFill>
              </a:rPr>
              <a:t>Level 3 </a:t>
            </a:r>
            <a:endParaRPr lang="en-CA" sz="3600" dirty="0"/>
          </a:p>
        </p:txBody>
      </p:sp>
      <p:sp>
        <p:nvSpPr>
          <p:cNvPr id="3" name="Content Placeholder 2"/>
          <p:cNvSpPr>
            <a:spLocks noGrp="1"/>
          </p:cNvSpPr>
          <p:nvPr>
            <p:ph idx="1"/>
          </p:nvPr>
        </p:nvSpPr>
        <p:spPr>
          <a:xfrm>
            <a:off x="1981200" y="1315546"/>
            <a:ext cx="8229600" cy="5110163"/>
          </a:xfrm>
        </p:spPr>
        <p:txBody>
          <a:bodyPr>
            <a:normAutofit fontScale="77500" lnSpcReduction="20000"/>
          </a:bodyPr>
          <a:lstStyle/>
          <a:p>
            <a:r>
              <a:rPr lang="en-CA" dirty="0">
                <a:solidFill>
                  <a:schemeClr val="tx2"/>
                </a:solidFill>
              </a:rPr>
              <a:t>If for any reason you are unable to discuss the problem with your club president or club executive, other avenues are available to help you resolve the problem.  You may wish to contact your RD.</a:t>
            </a:r>
          </a:p>
          <a:p>
            <a:r>
              <a:rPr lang="en-CA" dirty="0">
                <a:solidFill>
                  <a:schemeClr val="tx2"/>
                </a:solidFill>
              </a:rPr>
              <a:t>In the case of members at the other levels of CFUW (Provincial or National), go to the person above you in the organisational structure of CFUW. </a:t>
            </a:r>
          </a:p>
          <a:p>
            <a:r>
              <a:rPr lang="en-CA" dirty="0">
                <a:solidFill>
                  <a:schemeClr val="tx2"/>
                </a:solidFill>
              </a:rPr>
              <a:t>Whether a formal or informal process is used, members are encouraged to take notes which reflect, as much as possible, the dates, times, nature of the behaviour, any witnesses, and what happened at the end of discussions.</a:t>
            </a:r>
          </a:p>
          <a:p>
            <a:r>
              <a:rPr lang="en-CA" dirty="0">
                <a:solidFill>
                  <a:schemeClr val="tx2"/>
                </a:solidFill>
              </a:rPr>
              <a:t>These notes will be useful for anyone assisting in resolving the problem. </a:t>
            </a:r>
          </a:p>
          <a:p>
            <a:pPr marL="0" indent="0">
              <a:buNone/>
            </a:pPr>
            <a:endParaRPr lang="en-CA" dirty="0"/>
          </a:p>
        </p:txBody>
      </p:sp>
    </p:spTree>
    <p:extLst>
      <p:ext uri="{BB962C8B-B14F-4D97-AF65-F5344CB8AC3E}">
        <p14:creationId xmlns:p14="http://schemas.microsoft.com/office/powerpoint/2010/main" val="350918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4374" y="2118186"/>
            <a:ext cx="8229600" cy="1143000"/>
          </a:xfrm>
        </p:spPr>
        <p:txBody>
          <a:bodyPr>
            <a:normAutofit fontScale="90000"/>
          </a:bodyPr>
          <a:lstStyle/>
          <a:p>
            <a:br>
              <a:rPr lang="en-CA" dirty="0"/>
            </a:br>
            <a:r>
              <a:rPr lang="en-CA" dirty="0"/>
              <a:t>The Formal Process</a:t>
            </a:r>
          </a:p>
        </p:txBody>
      </p:sp>
    </p:spTree>
    <p:extLst>
      <p:ext uri="{BB962C8B-B14F-4D97-AF65-F5344CB8AC3E}">
        <p14:creationId xmlns:p14="http://schemas.microsoft.com/office/powerpoint/2010/main" val="335563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813933"/>
          </a:xfrm>
        </p:spPr>
        <p:txBody>
          <a:bodyPr>
            <a:normAutofit/>
          </a:bodyPr>
          <a:lstStyle/>
          <a:p>
            <a:pPr algn="ctr"/>
            <a:r>
              <a:rPr lang="en-CA" sz="3200" b="1" dirty="0">
                <a:solidFill>
                  <a:schemeClr val="tx2"/>
                </a:solidFill>
                <a:latin typeface="Arial" panose="020B0604020202020204" pitchFamily="34" charset="0"/>
                <a:cs typeface="Arial" panose="020B0604020202020204" pitchFamily="34" charset="0"/>
              </a:rPr>
              <a:t>What is involved in a formal process? </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088572"/>
            <a:ext cx="8229600" cy="5037592"/>
          </a:xfrm>
        </p:spPr>
        <p:txBody>
          <a:bodyPr>
            <a:normAutofit fontScale="62500" lnSpcReduction="20000"/>
          </a:bodyPr>
          <a:lstStyle/>
          <a:p>
            <a:pPr marL="0" indent="0">
              <a:buNone/>
            </a:pPr>
            <a:r>
              <a:rPr lang="en-CA" b="1" dirty="0">
                <a:solidFill>
                  <a:schemeClr val="tx2"/>
                </a:solidFill>
              </a:rPr>
              <a:t>Steps in a formal process generally include the investigator doing the following: </a:t>
            </a:r>
          </a:p>
          <a:p>
            <a:pPr marL="0" indent="0">
              <a:buNone/>
            </a:pPr>
            <a:r>
              <a:rPr lang="en-CA" b="1" dirty="0">
                <a:solidFill>
                  <a:schemeClr val="tx2"/>
                </a:solidFill>
              </a:rPr>
              <a:t>Determining the facts by:</a:t>
            </a:r>
          </a:p>
          <a:p>
            <a:r>
              <a:rPr lang="en-CA" dirty="0">
                <a:solidFill>
                  <a:schemeClr val="tx2"/>
                </a:solidFill>
              </a:rPr>
              <a:t>interviewing the person who has raised the concern </a:t>
            </a:r>
          </a:p>
          <a:p>
            <a:r>
              <a:rPr lang="en-CA" dirty="0">
                <a:solidFill>
                  <a:schemeClr val="tx2"/>
                </a:solidFill>
              </a:rPr>
              <a:t>speaking with the person alleged to have acted disrespectfully (or to have breeched the Code of Ethics) to present the complaint and hear her response </a:t>
            </a:r>
          </a:p>
          <a:p>
            <a:r>
              <a:rPr lang="en-CA" dirty="0">
                <a:solidFill>
                  <a:schemeClr val="tx2"/>
                </a:solidFill>
              </a:rPr>
              <a:t>interviewing all those directly involved</a:t>
            </a:r>
          </a:p>
          <a:p>
            <a:pPr marL="0" indent="0">
              <a:buNone/>
            </a:pPr>
            <a:r>
              <a:rPr lang="en-CA" b="1" dirty="0">
                <a:solidFill>
                  <a:schemeClr val="tx2"/>
                </a:solidFill>
              </a:rPr>
              <a:t>Recording the facts:</a:t>
            </a:r>
          </a:p>
          <a:p>
            <a:r>
              <a:rPr lang="en-CA" dirty="0">
                <a:solidFill>
                  <a:schemeClr val="tx2"/>
                </a:solidFill>
              </a:rPr>
              <a:t>making notes of dates, times, conversations, etc.</a:t>
            </a:r>
          </a:p>
          <a:p>
            <a:r>
              <a:rPr lang="en-CA" dirty="0">
                <a:solidFill>
                  <a:schemeClr val="tx2"/>
                </a:solidFill>
              </a:rPr>
              <a:t>keeping the individuals involved informed of information collected in the process</a:t>
            </a:r>
          </a:p>
          <a:p>
            <a:r>
              <a:rPr lang="en-CA" dirty="0">
                <a:solidFill>
                  <a:schemeClr val="tx2"/>
                </a:solidFill>
              </a:rPr>
              <a:t>maintaining confidentiality amongst the individuals involved </a:t>
            </a:r>
          </a:p>
          <a:p>
            <a:pPr marL="0" indent="0">
              <a:buNone/>
            </a:pPr>
            <a:r>
              <a:rPr lang="en-CA" b="1" dirty="0">
                <a:solidFill>
                  <a:schemeClr val="tx2"/>
                </a:solidFill>
              </a:rPr>
              <a:t>Recommending an appropriate response:</a:t>
            </a:r>
          </a:p>
          <a:p>
            <a:r>
              <a:rPr lang="en-CA" dirty="0">
                <a:solidFill>
                  <a:schemeClr val="tx2"/>
                </a:solidFill>
              </a:rPr>
              <a:t>p</a:t>
            </a:r>
            <a:r>
              <a:rPr lang="en-CA">
                <a:solidFill>
                  <a:schemeClr val="tx2"/>
                </a:solidFill>
              </a:rPr>
              <a:t>roviding </a:t>
            </a:r>
            <a:r>
              <a:rPr lang="en-CA" dirty="0">
                <a:solidFill>
                  <a:schemeClr val="tx2"/>
                </a:solidFill>
              </a:rPr>
              <a:t>findings to the appropriate person or persons and to the </a:t>
            </a:r>
            <a:r>
              <a:rPr lang="en-CA" dirty="0">
                <a:solidFill>
                  <a:schemeClr val="tx2">
                    <a:lumMod val="75000"/>
                  </a:schemeClr>
                </a:solidFill>
              </a:rPr>
              <a:t>HR committee </a:t>
            </a:r>
            <a:r>
              <a:rPr lang="en-CA" dirty="0">
                <a:solidFill>
                  <a:srgbClr val="002060"/>
                </a:solidFill>
              </a:rPr>
              <a:t>and recommending an appropriate response </a:t>
            </a:r>
          </a:p>
          <a:p>
            <a:endParaRPr lang="en-CA" dirty="0">
              <a:solidFill>
                <a:srgbClr val="FF0000"/>
              </a:solidFill>
            </a:endParaRPr>
          </a:p>
          <a:p>
            <a:endParaRPr lang="en-CA" dirty="0">
              <a:solidFill>
                <a:schemeClr val="tx2"/>
              </a:solidFill>
            </a:endParaRPr>
          </a:p>
          <a:p>
            <a:pPr marL="0" indent="0">
              <a:buNone/>
            </a:pPr>
            <a:endParaRPr lang="en-CA" dirty="0"/>
          </a:p>
        </p:txBody>
      </p:sp>
    </p:spTree>
    <p:extLst>
      <p:ext uri="{BB962C8B-B14F-4D97-AF65-F5344CB8AC3E}">
        <p14:creationId xmlns:p14="http://schemas.microsoft.com/office/powerpoint/2010/main" val="150800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5729" y="516194"/>
            <a:ext cx="8782312" cy="1047136"/>
          </a:xfrm>
        </p:spPr>
        <p:txBody>
          <a:bodyPr>
            <a:normAutofit fontScale="90000"/>
          </a:bodyPr>
          <a:lstStyle/>
          <a:p>
            <a:r>
              <a:rPr lang="en-CA" sz="2800" dirty="0"/>
              <a:t> </a:t>
            </a:r>
            <a:br>
              <a:rPr lang="en-CA" sz="2800" dirty="0"/>
            </a:br>
            <a:r>
              <a:rPr lang="en-CA" sz="3000" b="1" dirty="0">
                <a:solidFill>
                  <a:schemeClr val="accent1">
                    <a:lumMod val="50000"/>
                  </a:schemeClr>
                </a:solidFill>
              </a:rPr>
              <a:t>What happens when there is an example of disrespectful behaviour or a breech of the Code of Ethical Behaviour at the CLUB LEVEL that HAS NOT BEEN RESOLVED </a:t>
            </a:r>
            <a:r>
              <a:rPr lang="en-CA" sz="3000" b="1" dirty="0">
                <a:solidFill>
                  <a:schemeClr val="tx2"/>
                </a:solidFill>
              </a:rPr>
              <a:t>through the informal process?</a:t>
            </a:r>
            <a:br>
              <a:rPr lang="en-CA" sz="3200" dirty="0">
                <a:solidFill>
                  <a:schemeClr val="tx2"/>
                </a:solidFill>
              </a:rPr>
            </a:br>
            <a:r>
              <a:rPr lang="en-CA" sz="3100" dirty="0">
                <a:solidFill>
                  <a:schemeClr val="accent1">
                    <a:lumMod val="50000"/>
                  </a:schemeClr>
                </a:solidFill>
              </a:rPr>
              <a:t>  </a:t>
            </a:r>
            <a:br>
              <a:rPr lang="en-CA" sz="2800" dirty="0">
                <a:solidFill>
                  <a:schemeClr val="tx2"/>
                </a:solidFill>
              </a:rPr>
            </a:br>
            <a:endParaRPr lang="en-CA" sz="2800" dirty="0"/>
          </a:p>
        </p:txBody>
      </p:sp>
      <p:sp>
        <p:nvSpPr>
          <p:cNvPr id="3" name="Content Placeholder 2"/>
          <p:cNvSpPr>
            <a:spLocks noGrp="1"/>
          </p:cNvSpPr>
          <p:nvPr>
            <p:ph idx="1"/>
          </p:nvPr>
        </p:nvSpPr>
        <p:spPr>
          <a:xfrm>
            <a:off x="1715729" y="1814053"/>
            <a:ext cx="8782312" cy="5776687"/>
          </a:xfrm>
        </p:spPr>
        <p:txBody>
          <a:bodyPr>
            <a:normAutofit/>
          </a:bodyPr>
          <a:lstStyle/>
          <a:p>
            <a:pPr marL="0" indent="0">
              <a:buNone/>
            </a:pPr>
            <a:r>
              <a:rPr lang="en-CA" sz="2400" b="1" dirty="0">
                <a:solidFill>
                  <a:schemeClr val="tx2"/>
                </a:solidFill>
              </a:rPr>
              <a:t>Step 1</a:t>
            </a:r>
            <a:r>
              <a:rPr lang="en-CA" sz="2400" dirty="0">
                <a:solidFill>
                  <a:schemeClr val="tx2"/>
                </a:solidFill>
              </a:rPr>
              <a:t>. A </a:t>
            </a:r>
            <a:r>
              <a:rPr lang="en-CA" sz="2400" u="sng" dirty="0">
                <a:solidFill>
                  <a:schemeClr val="tx2"/>
                </a:solidFill>
              </a:rPr>
              <a:t>verbal</a:t>
            </a:r>
            <a:r>
              <a:rPr lang="en-CA" sz="2400" dirty="0">
                <a:solidFill>
                  <a:schemeClr val="tx2"/>
                </a:solidFill>
              </a:rPr>
              <a:t> warning is given to the member from the Club President or designate, in consultation with the executive. The Club President keeps a confidential and objective report of the incident. At all stages of the process, the member is entitled to receive a copy of the report.   </a:t>
            </a:r>
          </a:p>
          <a:p>
            <a:pPr marL="0" indent="0">
              <a:buNone/>
            </a:pPr>
            <a:r>
              <a:rPr lang="en-CA" sz="2400" b="1" dirty="0">
                <a:solidFill>
                  <a:schemeClr val="tx2"/>
                </a:solidFill>
              </a:rPr>
              <a:t>If the behaviour continues…</a:t>
            </a:r>
          </a:p>
          <a:p>
            <a:pPr marL="0" indent="0">
              <a:buNone/>
            </a:pPr>
            <a:r>
              <a:rPr lang="en-CA" sz="2400" b="1" dirty="0">
                <a:solidFill>
                  <a:schemeClr val="tx2"/>
                </a:solidFill>
              </a:rPr>
              <a:t>Step 2</a:t>
            </a:r>
            <a:r>
              <a:rPr lang="en-CA" sz="2400" dirty="0">
                <a:solidFill>
                  <a:schemeClr val="tx2"/>
                </a:solidFill>
              </a:rPr>
              <a:t>. A </a:t>
            </a:r>
            <a:r>
              <a:rPr lang="en-CA" sz="2400" u="sng" dirty="0">
                <a:solidFill>
                  <a:schemeClr val="tx2"/>
                </a:solidFill>
              </a:rPr>
              <a:t>written</a:t>
            </a:r>
            <a:r>
              <a:rPr lang="en-CA" sz="2400" dirty="0">
                <a:solidFill>
                  <a:schemeClr val="tx2"/>
                </a:solidFill>
              </a:rPr>
              <a:t> warning is given to the member from the Club President or designate, in consultation with the executive.  Again, the Club President makes a confidential and objective record of the incident. </a:t>
            </a:r>
          </a:p>
          <a:p>
            <a:pPr marL="0" indent="0">
              <a:buNone/>
            </a:pPr>
            <a:r>
              <a:rPr lang="en-CA" sz="2400" b="1" dirty="0">
                <a:solidFill>
                  <a:schemeClr val="tx2"/>
                </a:solidFill>
              </a:rPr>
              <a:t>If the behaviour continues…</a:t>
            </a:r>
          </a:p>
          <a:p>
            <a:endParaRPr lang="en-CA" dirty="0"/>
          </a:p>
        </p:txBody>
      </p:sp>
    </p:spTree>
    <p:extLst>
      <p:ext uri="{BB962C8B-B14F-4D97-AF65-F5344CB8AC3E}">
        <p14:creationId xmlns:p14="http://schemas.microsoft.com/office/powerpoint/2010/main" val="81436352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1400</Words>
  <Application>Microsoft Office PowerPoint</Application>
  <PresentationFormat>Widescreen</PresentationFormat>
  <Paragraphs>135</Paragraphs>
  <Slides>20</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Constantia</vt:lpstr>
      <vt:lpstr>Franklin Gothic Medium</vt:lpstr>
      <vt:lpstr>Times New Roman</vt:lpstr>
      <vt:lpstr>Wingdings</vt:lpstr>
      <vt:lpstr>1_Office Theme</vt:lpstr>
      <vt:lpstr>Two Policies: Code of Ethical Behaviour and the respectful treatment policy      </vt:lpstr>
      <vt:lpstr>Procedures   </vt:lpstr>
      <vt:lpstr>Informal Process Level 1 to 3 </vt:lpstr>
      <vt:lpstr>Level 1 </vt:lpstr>
      <vt:lpstr>Level 2 </vt:lpstr>
      <vt:lpstr>Level 3 </vt:lpstr>
      <vt:lpstr> The Formal Process</vt:lpstr>
      <vt:lpstr>What is involved in a formal process? </vt:lpstr>
      <vt:lpstr>  What happens when there is an example of disrespectful behaviour or a breech of the Code of Ethical Behaviour at the CLUB LEVEL that HAS NOT BEEN RESOLVED through the informal process?    </vt:lpstr>
      <vt:lpstr>The consequences escalate:</vt:lpstr>
      <vt:lpstr>Appendix A</vt:lpstr>
      <vt:lpstr>     What happens At the Regional/Provincial Council Level?   </vt:lpstr>
      <vt:lpstr>   What happens at the National Board Level?   </vt:lpstr>
      <vt:lpstr>At all levels:</vt:lpstr>
      <vt:lpstr>Communication</vt:lpstr>
      <vt:lpstr>To whom does this policy apply? </vt:lpstr>
      <vt:lpstr>What support is available to VPs, RDs and Committee Chairs? </vt:lpstr>
      <vt:lpstr>Examples for Discussion</vt:lpstr>
      <vt:lpstr>What would this look like at the Club level?</vt:lpstr>
      <vt:lpstr>Questions for the Two Committees?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dc:creator>
  <cp:lastModifiedBy>Kathryn</cp:lastModifiedBy>
  <cp:revision>10</cp:revision>
  <dcterms:created xsi:type="dcterms:W3CDTF">2017-06-19T21:48:52Z</dcterms:created>
  <dcterms:modified xsi:type="dcterms:W3CDTF">2017-06-23T04:17:20Z</dcterms:modified>
</cp:coreProperties>
</file>