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59" r:id="rId8"/>
    <p:sldId id="263" r:id="rId9"/>
    <p:sldId id="261" r:id="rId10"/>
    <p:sldId id="262" r:id="rId11"/>
    <p:sldId id="267" r:id="rId12"/>
    <p:sldId id="264" r:id="rId13"/>
    <p:sldId id="265" r:id="rId14"/>
    <p:sldId id="266" r:id="rId15"/>
    <p:sldId id="268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rticleandbylawcommittee@gmail.com" TargetMode="External"/><Relationship Id="rId2" Type="http://schemas.openxmlformats.org/officeDocument/2006/relationships/hyperlink" Target="mailto:asktheparliamentarian@fcfdu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CFUW Special General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Motions That Work</a:t>
            </a:r>
          </a:p>
        </p:txBody>
      </p:sp>
    </p:spTree>
    <p:extLst>
      <p:ext uri="{BB962C8B-B14F-4D97-AF65-F5344CB8AC3E}">
        <p14:creationId xmlns:p14="http://schemas.microsoft.com/office/powerpoint/2010/main" val="251394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2210"/>
          </a:xfrm>
        </p:spPr>
        <p:txBody>
          <a:bodyPr/>
          <a:lstStyle/>
          <a:p>
            <a:r>
              <a:rPr lang="en-CA" dirty="0"/>
              <a:t>Ranking Motions--Example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5054"/>
            <a:ext cx="9601200" cy="44623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800" dirty="0"/>
              <a:t>A motion to direct the board to get 3 quotes for D&amp;O insurance is under discussion</a:t>
            </a:r>
          </a:p>
          <a:p>
            <a:pPr lvl="1"/>
            <a:r>
              <a:rPr lang="en-CA" sz="2800" dirty="0"/>
              <a:t>During the debate a motion to postpone to the next meeting is properly moved and seconded. It becomes the immediately pending question.</a:t>
            </a:r>
          </a:p>
          <a:p>
            <a:pPr lvl="1"/>
            <a:r>
              <a:rPr lang="en-CA" sz="2800" dirty="0"/>
              <a:t>Privileged Motions are in order that</a:t>
            </a:r>
          </a:p>
          <a:p>
            <a:pPr lvl="2"/>
            <a:r>
              <a:rPr lang="en-CA" sz="2600" dirty="0"/>
              <a:t>Set up an extension of the meeting to be held at another time/day (Fix the Time to Which to Adjourn)</a:t>
            </a:r>
          </a:p>
          <a:p>
            <a:pPr lvl="2"/>
            <a:r>
              <a:rPr lang="en-CA" sz="2600" dirty="0"/>
              <a:t>Adjourn</a:t>
            </a:r>
          </a:p>
          <a:p>
            <a:pPr lvl="2"/>
            <a:r>
              <a:rPr lang="en-CA" sz="2600" dirty="0"/>
              <a:t>Recess</a:t>
            </a:r>
          </a:p>
          <a:p>
            <a:pPr lvl="2"/>
            <a:r>
              <a:rPr lang="en-CA" sz="2600" dirty="0"/>
              <a:t>Raise a Question of privilege</a:t>
            </a:r>
          </a:p>
          <a:p>
            <a:pPr lvl="2"/>
            <a:r>
              <a:rPr lang="en-CA" sz="2600" dirty="0"/>
              <a:t>Call for the Orders of the Day (return to the agenda as presented/adopted)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15277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Interrupting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82751"/>
            <a:ext cx="10448693" cy="5218771"/>
          </a:xfrm>
        </p:spPr>
        <p:txBody>
          <a:bodyPr>
            <a:normAutofit fontScale="92500"/>
          </a:bodyPr>
          <a:lstStyle/>
          <a:p>
            <a:r>
              <a:rPr lang="en-CA" sz="2800" dirty="0"/>
              <a:t>7 motions can interrupt debate</a:t>
            </a:r>
          </a:p>
          <a:p>
            <a:pPr lvl="1"/>
            <a:r>
              <a:rPr lang="en-CA" sz="2800" dirty="0"/>
              <a:t>Raise A Question of Privilege (</a:t>
            </a:r>
            <a:r>
              <a:rPr lang="en-CA" sz="2800" dirty="0" err="1"/>
              <a:t>eg</a:t>
            </a:r>
            <a:r>
              <a:rPr lang="en-CA" sz="2800" dirty="0"/>
              <a:t> can the volume be turned up)</a:t>
            </a:r>
          </a:p>
          <a:p>
            <a:pPr lvl="1"/>
            <a:r>
              <a:rPr lang="en-CA" sz="2800" dirty="0"/>
              <a:t>Call for the orders of the day</a:t>
            </a:r>
          </a:p>
          <a:p>
            <a:pPr lvl="1"/>
            <a:r>
              <a:rPr lang="en-CA" sz="2800" dirty="0"/>
              <a:t>Appeal the Chair’s Decision</a:t>
            </a:r>
          </a:p>
          <a:p>
            <a:pPr lvl="1"/>
            <a:r>
              <a:rPr lang="en-CA" sz="2800" dirty="0"/>
              <a:t>Division of the Assembly—this motion will not be in order as all votes will be counted</a:t>
            </a:r>
          </a:p>
          <a:p>
            <a:pPr lvl="1"/>
            <a:r>
              <a:rPr lang="en-CA" sz="2800" dirty="0"/>
              <a:t>Parliamentary Inquiry</a:t>
            </a:r>
          </a:p>
          <a:p>
            <a:pPr lvl="1"/>
            <a:r>
              <a:rPr lang="en-CA" sz="2800" dirty="0"/>
              <a:t>Point of Order</a:t>
            </a:r>
          </a:p>
          <a:p>
            <a:pPr lvl="1"/>
            <a:r>
              <a:rPr lang="en-CA" sz="2800" dirty="0"/>
              <a:t>Request for Information</a:t>
            </a:r>
          </a:p>
          <a:p>
            <a:r>
              <a:rPr lang="en-CA" sz="2800" dirty="0"/>
              <a:t>Interrupting motions will be offered through the messaging sidebar in the meeting software.  The chair will respond to them orally.</a:t>
            </a:r>
          </a:p>
        </p:txBody>
      </p:sp>
    </p:spTree>
    <p:extLst>
      <p:ext uri="{BB962C8B-B14F-4D97-AF65-F5344CB8AC3E}">
        <p14:creationId xmlns:p14="http://schemas.microsoft.com/office/powerpoint/2010/main" val="30174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8961"/>
            <a:ext cx="9601200" cy="1276815"/>
          </a:xfrm>
        </p:spPr>
        <p:txBody>
          <a:bodyPr/>
          <a:lstStyle/>
          <a:p>
            <a:r>
              <a:rPr lang="en-CA" dirty="0"/>
              <a:t>Interrupting Motions--Point of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5776"/>
            <a:ext cx="9601200" cy="4884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sz="2800" dirty="0"/>
              <a:t>Used when a member thinks the rules have been violated</a:t>
            </a:r>
          </a:p>
          <a:p>
            <a:r>
              <a:rPr lang="en-CA" sz="2800" dirty="0"/>
              <a:t>Form:  I rise to a point of order. . . (after being recognized) I make the point of order that attacking the motives of the member is not permitted, will the chair call the speaker to order?</a:t>
            </a:r>
          </a:p>
          <a:p>
            <a:r>
              <a:rPr lang="en-CA" sz="2800" dirty="0"/>
              <a:t>Or:  Point of order. . .(after being recognized) I make the point of order that the motion to postpone indefinitely is out of order because a motion to amend the main motion is already under discussion.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64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8961"/>
            <a:ext cx="9601200" cy="1485900"/>
          </a:xfrm>
        </p:spPr>
        <p:txBody>
          <a:bodyPr/>
          <a:lstStyle/>
          <a:p>
            <a:r>
              <a:rPr lang="en-CA" dirty="0"/>
              <a:t>Interrupting Motions--Request for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5776"/>
            <a:ext cx="9601200" cy="4884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800" dirty="0"/>
          </a:p>
          <a:p>
            <a:r>
              <a:rPr lang="en-CA" sz="2800" dirty="0"/>
              <a:t>More commonly known as point of information</a:t>
            </a:r>
          </a:p>
          <a:p>
            <a:r>
              <a:rPr lang="en-CA" sz="2800" dirty="0"/>
              <a:t>Allows a member to request that information be provided </a:t>
            </a:r>
          </a:p>
          <a:p>
            <a:r>
              <a:rPr lang="en-CA" sz="2800" dirty="0"/>
              <a:t>Often misused as an opportunity to interrupt the debate and speak out of turn.</a:t>
            </a:r>
          </a:p>
          <a:p>
            <a:r>
              <a:rPr lang="en-CA" sz="2800" dirty="0"/>
              <a:t>Form:  I have a request for information. . .(after being recognized) will the treasurer explain the accommodations reimbursement policy</a:t>
            </a:r>
          </a:p>
          <a:p>
            <a:pPr marL="530352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77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6659"/>
            <a:ext cx="9601200" cy="1485900"/>
          </a:xfrm>
        </p:spPr>
        <p:txBody>
          <a:bodyPr/>
          <a:lstStyle/>
          <a:p>
            <a:r>
              <a:rPr lang="en-CA" dirty="0"/>
              <a:t>Interrupting Motions--Parliamentary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76717"/>
            <a:ext cx="9601200" cy="4526739"/>
          </a:xfrm>
        </p:spPr>
        <p:txBody>
          <a:bodyPr>
            <a:normAutofit/>
          </a:bodyPr>
          <a:lstStyle/>
          <a:p>
            <a:r>
              <a:rPr lang="en-CA" sz="2800" dirty="0"/>
              <a:t>Similar to request for information </a:t>
            </a:r>
          </a:p>
          <a:p>
            <a:r>
              <a:rPr lang="en-CA" sz="2800" dirty="0"/>
              <a:t>Request is directed to the presiding officer</a:t>
            </a:r>
          </a:p>
          <a:p>
            <a:r>
              <a:rPr lang="en-CA" sz="2800" dirty="0"/>
              <a:t>Topic is specific to a matter of parliamentary law or the rules of the organization directly related to the business at hand.</a:t>
            </a:r>
          </a:p>
          <a:p>
            <a:r>
              <a:rPr lang="en-CA" sz="2800" dirty="0"/>
              <a:t>I rise to a parliamentary Inquiry. . .(after being recognized) is it in order to lay the motion on the table at this time?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251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9185"/>
          </a:xfrm>
        </p:spPr>
        <p:txBody>
          <a:bodyPr/>
          <a:lstStyle/>
          <a:p>
            <a:r>
              <a:rPr lang="en-CA" dirty="0"/>
              <a:t>Appeal From the Decision of the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8868"/>
            <a:ext cx="9601200" cy="4951142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Interrupts the business at hand and must be made at the time of the ruling</a:t>
            </a:r>
          </a:p>
          <a:p>
            <a:r>
              <a:rPr lang="en-CA" sz="2800" dirty="0"/>
              <a:t>Must be seconded</a:t>
            </a:r>
          </a:p>
          <a:p>
            <a:r>
              <a:rPr lang="en-CA" sz="2800" dirty="0"/>
              <a:t>Is debatable unless it relates to indecorum, the rules of debate or the priority of business (orders of the day)</a:t>
            </a:r>
          </a:p>
          <a:p>
            <a:r>
              <a:rPr lang="en-CA" sz="2800" dirty="0"/>
              <a:t>Cannot be amended</a:t>
            </a:r>
          </a:p>
          <a:p>
            <a:r>
              <a:rPr lang="en-CA" sz="2800" dirty="0"/>
              <a:t>A tie or majority vote sustains the chair’s ruling</a:t>
            </a:r>
          </a:p>
          <a:p>
            <a:r>
              <a:rPr lang="en-CA" sz="2800" dirty="0"/>
              <a:t>Can be reconsidered</a:t>
            </a:r>
          </a:p>
          <a:p>
            <a:r>
              <a:rPr lang="en-CA" sz="2800" dirty="0"/>
              <a:t>Is dilatory if the chair rules on a questions that cannot possibly have two reasonable opinions.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38469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9185"/>
          </a:xfrm>
        </p:spPr>
        <p:txBody>
          <a:bodyPr/>
          <a:lstStyle/>
          <a:p>
            <a:r>
              <a:rPr lang="en-CA" dirty="0"/>
              <a:t>Appeal From the Decision of the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8868"/>
            <a:ext cx="9601200" cy="4951142"/>
          </a:xfrm>
        </p:spPr>
        <p:txBody>
          <a:bodyPr>
            <a:normAutofit/>
          </a:bodyPr>
          <a:lstStyle/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Form: Member A: I appeal from the decision of the chair.</a:t>
            </a:r>
          </a:p>
          <a:p>
            <a:pPr marL="0" indent="0">
              <a:buNone/>
            </a:pPr>
            <a:r>
              <a:rPr lang="en-CA" sz="2800" dirty="0"/>
              <a:t>Member B:  Second</a:t>
            </a:r>
          </a:p>
          <a:p>
            <a:pPr marL="0" indent="0">
              <a:buNone/>
            </a:pPr>
            <a:r>
              <a:rPr lang="en-CA" sz="2800" dirty="0"/>
              <a:t>Chair:  The decision of the chair is appealed from.  </a:t>
            </a:r>
          </a:p>
          <a:p>
            <a:pPr marL="0" indent="0">
              <a:buNone/>
            </a:pPr>
            <a:r>
              <a:rPr lang="en-CA" sz="2800" dirty="0"/>
              <a:t>The chair then states the question at issues and the reasons for her decision.  </a:t>
            </a:r>
          </a:p>
          <a:p>
            <a:pPr marL="0" indent="0">
              <a:buNone/>
            </a:pPr>
            <a:r>
              <a:rPr lang="en-CA" sz="2800" dirty="0"/>
              <a:t>If permitted, debate follows. </a:t>
            </a:r>
          </a:p>
          <a:p>
            <a:pPr marL="0" indent="0">
              <a:buNone/>
            </a:pPr>
            <a:r>
              <a:rPr lang="en-CA" sz="2800" dirty="0"/>
              <a:t>When put to vote the Chair states:  Shall the decision of the chair be sustained.  </a:t>
            </a:r>
          </a:p>
        </p:txBody>
      </p:sp>
    </p:spTree>
    <p:extLst>
      <p:ext uri="{BB962C8B-B14F-4D97-AF65-F5344CB8AC3E}">
        <p14:creationId xmlns:p14="http://schemas.microsoft.com/office/powerpoint/2010/main" val="160890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Still Have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94" y="1600200"/>
            <a:ext cx="9601200" cy="4571999"/>
          </a:xfrm>
        </p:spPr>
        <p:txBody>
          <a:bodyPr>
            <a:normAutofit lnSpcReduction="10000"/>
          </a:bodyPr>
          <a:lstStyle/>
          <a:p>
            <a:r>
              <a:rPr lang="en-CA" sz="3600" dirty="0"/>
              <a:t>Parliamentary procedure: </a:t>
            </a:r>
            <a:r>
              <a:rPr lang="en-CA" sz="3600" u="sng" dirty="0">
                <a:solidFill>
                  <a:srgbClr val="7030A0"/>
                </a:solidFill>
                <a:hlinkClick r:id="rId2"/>
              </a:rPr>
              <a:t>asktheparliamentarian@fcfdu.org</a:t>
            </a:r>
            <a:endParaRPr lang="en-CA" sz="3600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sz="3600" u="sng" dirty="0">
              <a:solidFill>
                <a:srgbClr val="7030A0"/>
              </a:solidFill>
            </a:endParaRPr>
          </a:p>
          <a:p>
            <a:r>
              <a:rPr lang="en-CA" sz="3600" dirty="0">
                <a:solidFill>
                  <a:schemeClr val="tx1"/>
                </a:solidFill>
              </a:rPr>
              <a:t>Help crafting motions for Special Meeting: </a:t>
            </a:r>
            <a:r>
              <a:rPr lang="en-CA" sz="3600" u="sng" dirty="0">
                <a:solidFill>
                  <a:srgbClr val="7030A0"/>
                </a:solidFill>
                <a:hlinkClick r:id="rId3"/>
              </a:rPr>
              <a:t>articleandbylawcommittee@gmail.com</a:t>
            </a:r>
            <a:endParaRPr lang="en-CA" sz="3600" u="sng" dirty="0">
              <a:solidFill>
                <a:srgbClr val="7030A0"/>
              </a:solidFill>
            </a:endParaRPr>
          </a:p>
          <a:p>
            <a:endParaRPr lang="en-CA" sz="3600" u="sng" dirty="0">
              <a:solidFill>
                <a:srgbClr val="7030A0"/>
              </a:solidFill>
            </a:endParaRPr>
          </a:p>
          <a:p>
            <a:r>
              <a:rPr lang="en-CA" sz="3600" dirty="0">
                <a:solidFill>
                  <a:schemeClr val="tx1"/>
                </a:solidFill>
              </a:rPr>
              <a:t>View the Webinar again at: cfuw.admin.org</a:t>
            </a:r>
          </a:p>
          <a:p>
            <a:pPr lvl="1"/>
            <a:r>
              <a:rPr lang="en-CA" sz="3600" dirty="0">
                <a:solidFill>
                  <a:schemeClr val="tx1"/>
                </a:solidFill>
              </a:rPr>
              <a:t>Go to member tools </a:t>
            </a:r>
            <a:r>
              <a:rPr lang="en-CA" sz="3600">
                <a:solidFill>
                  <a:schemeClr val="tx1"/>
                </a:solidFill>
              </a:rPr>
              <a:t>and resources</a:t>
            </a:r>
            <a:endParaRPr lang="en-CA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5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Form of the Motion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1613647"/>
            <a:ext cx="9601200" cy="4948517"/>
          </a:xfrm>
        </p:spPr>
        <p:txBody>
          <a:bodyPr>
            <a:normAutofit fontScale="85000" lnSpcReduction="20000"/>
          </a:bodyPr>
          <a:lstStyle/>
          <a:p>
            <a:r>
              <a:rPr lang="en-CA" sz="3600" dirty="0"/>
              <a:t>Always use “Move to” or “Move that”  </a:t>
            </a:r>
          </a:p>
          <a:p>
            <a:pPr lvl="1"/>
            <a:r>
              <a:rPr lang="en-CA" sz="3600" dirty="0"/>
              <a:t>Not “Motion that”</a:t>
            </a:r>
          </a:p>
          <a:p>
            <a:r>
              <a:rPr lang="en-CA" sz="3600" dirty="0"/>
              <a:t>Provide specifics—</a:t>
            </a:r>
          </a:p>
          <a:p>
            <a:pPr lvl="1"/>
            <a:r>
              <a:rPr lang="en-CA" sz="3600" dirty="0"/>
              <a:t>Expected committee action</a:t>
            </a:r>
          </a:p>
          <a:p>
            <a:pPr lvl="1"/>
            <a:r>
              <a:rPr lang="en-CA" sz="3600" dirty="0"/>
              <a:t>Due Dates</a:t>
            </a:r>
          </a:p>
          <a:p>
            <a:pPr lvl="1"/>
            <a:r>
              <a:rPr lang="en-CA" sz="3600" dirty="0"/>
              <a:t>Costing</a:t>
            </a:r>
          </a:p>
          <a:p>
            <a:r>
              <a:rPr lang="en-CA" sz="3600" dirty="0"/>
              <a:t>Example:</a:t>
            </a:r>
          </a:p>
          <a:p>
            <a:pPr lvl="1"/>
            <a:r>
              <a:rPr lang="en-CA" sz="3600" dirty="0"/>
              <a:t>I Move to purchase a Laptop computer for the Executive Director, at a price not to exceed $500.</a:t>
            </a:r>
          </a:p>
          <a:p>
            <a:pPr marL="530352" lvl="1" indent="0" algn="ctr">
              <a:buNone/>
            </a:pPr>
            <a:r>
              <a:rPr lang="en-CA" sz="3600" dirty="0"/>
              <a:t>Not:</a:t>
            </a:r>
          </a:p>
          <a:p>
            <a:pPr lvl="1"/>
            <a:r>
              <a:rPr lang="en-CA" sz="3600" dirty="0"/>
              <a:t>I move to purchase a laptop.</a:t>
            </a:r>
          </a:p>
          <a:p>
            <a:pPr marL="530352" lvl="1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5201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7605"/>
          </a:xfrm>
        </p:spPr>
        <p:txBody>
          <a:bodyPr/>
          <a:lstStyle/>
          <a:p>
            <a:r>
              <a:rPr lang="en-CA" dirty="0"/>
              <a:t>Form of the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117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Make a positive statement.</a:t>
            </a:r>
          </a:p>
          <a:p>
            <a:pPr marL="0" indent="0">
              <a:buNone/>
            </a:pPr>
            <a:r>
              <a:rPr lang="en-CA" sz="3600" dirty="0"/>
              <a:t>For Example:  I move that we refrain from endorsing candidates for the next election.</a:t>
            </a:r>
          </a:p>
          <a:p>
            <a:pPr marL="0" indent="0" algn="ctr">
              <a:buNone/>
            </a:pPr>
            <a:r>
              <a:rPr lang="en-CA" sz="3600" dirty="0"/>
              <a:t>Not:</a:t>
            </a:r>
          </a:p>
          <a:p>
            <a:pPr marL="0" indent="0">
              <a:buNone/>
            </a:pPr>
            <a:r>
              <a:rPr lang="en-CA" sz="3600" dirty="0"/>
              <a:t>I move that we not endorse candidate “A” in the next election.</a:t>
            </a:r>
          </a:p>
        </p:txBody>
      </p:sp>
    </p:spTree>
    <p:extLst>
      <p:ext uri="{BB962C8B-B14F-4D97-AF65-F5344CB8AC3E}">
        <p14:creationId xmlns:p14="http://schemas.microsoft.com/office/powerpoint/2010/main" val="215261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953"/>
          </a:xfrm>
        </p:spPr>
        <p:txBody>
          <a:bodyPr>
            <a:normAutofit/>
          </a:bodyPr>
          <a:lstStyle/>
          <a:p>
            <a:r>
              <a:rPr lang="en-CA" dirty="0"/>
              <a:t>Amending a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6753"/>
            <a:ext cx="9601200" cy="4867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800" dirty="0"/>
              <a:t>Amendments</a:t>
            </a:r>
          </a:p>
          <a:p>
            <a:r>
              <a:rPr lang="en-CA" sz="2800" dirty="0"/>
              <a:t>Must Be Germane—closely related or having bearing on the subject of the motion; no new subject can be introduced</a:t>
            </a:r>
          </a:p>
          <a:p>
            <a:r>
              <a:rPr lang="en-CA" sz="2800" dirty="0"/>
              <a:t>Only primary and secondary (amendment and one amendment to the amendment) can be pending at the same time</a:t>
            </a:r>
          </a:p>
          <a:p>
            <a:pPr marL="0" indent="0">
              <a:buNone/>
            </a:pPr>
            <a:r>
              <a:rPr lang="en-CA" sz="2800" dirty="0"/>
              <a:t>Some ways amendments can be used</a:t>
            </a:r>
          </a:p>
          <a:p>
            <a:r>
              <a:rPr lang="en-CA" sz="2800" dirty="0"/>
              <a:t>Change a value</a:t>
            </a:r>
          </a:p>
          <a:p>
            <a:r>
              <a:rPr lang="en-CA" sz="2800" dirty="0"/>
              <a:t>Clarify language</a:t>
            </a:r>
          </a:p>
          <a:p>
            <a:r>
              <a:rPr lang="en-CA" sz="2800" dirty="0"/>
              <a:t>“can be hostile, or even defeat, the spirit of the original motion,” (RONR 11</a:t>
            </a:r>
            <a:r>
              <a:rPr lang="en-CA" sz="2800" baseline="30000" dirty="0"/>
              <a:t>th</a:t>
            </a:r>
            <a:r>
              <a:rPr lang="en-CA" sz="2800" dirty="0"/>
              <a:t> ed., p. 136 ll. 17-18</a:t>
            </a:r>
          </a:p>
          <a:p>
            <a:r>
              <a:rPr lang="en-CA" sz="2800" dirty="0"/>
              <a:t>Add information/direction</a:t>
            </a:r>
          </a:p>
        </p:txBody>
      </p:sp>
    </p:spTree>
    <p:extLst>
      <p:ext uri="{BB962C8B-B14F-4D97-AF65-F5344CB8AC3E}">
        <p14:creationId xmlns:p14="http://schemas.microsoft.com/office/powerpoint/2010/main" val="299279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953"/>
          </a:xfrm>
        </p:spPr>
        <p:txBody>
          <a:bodyPr>
            <a:normAutofit fontScale="90000"/>
          </a:bodyPr>
          <a:lstStyle/>
          <a:p>
            <a:r>
              <a:rPr lang="en-CA" dirty="0"/>
              <a:t>Amending a Motion—Forms of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6753"/>
            <a:ext cx="9601200" cy="4280647"/>
          </a:xfrm>
        </p:spPr>
        <p:txBody>
          <a:bodyPr>
            <a:normAutofit/>
          </a:bodyPr>
          <a:lstStyle/>
          <a:p>
            <a:r>
              <a:rPr lang="en-CA" sz="2800" dirty="0"/>
              <a:t>To insert (within) or add (at the end of a sentence or paragraph) a word, consecutive words or paragraph</a:t>
            </a:r>
          </a:p>
          <a:p>
            <a:r>
              <a:rPr lang="en-CA" sz="2800" dirty="0"/>
              <a:t>To strike out a word, consecutive words or a paragraph</a:t>
            </a:r>
          </a:p>
          <a:p>
            <a:r>
              <a:rPr lang="en-CA" sz="2800" dirty="0"/>
              <a:t>To strike out and insert (which applies to words) or to substitute (which is applied to longer sections—usually more than one sentence)</a:t>
            </a:r>
          </a:p>
          <a:p>
            <a:r>
              <a:rPr lang="en-CA" sz="2800" dirty="0"/>
              <a:t>To strike out a word or paragraph and insert it in a different place.</a:t>
            </a:r>
          </a:p>
        </p:txBody>
      </p:sp>
    </p:spTree>
    <p:extLst>
      <p:ext uri="{BB962C8B-B14F-4D97-AF65-F5344CB8AC3E}">
        <p14:creationId xmlns:p14="http://schemas.microsoft.com/office/powerpoint/2010/main" val="11678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76518"/>
            <a:ext cx="9601200" cy="927847"/>
          </a:xfrm>
        </p:spPr>
        <p:txBody>
          <a:bodyPr/>
          <a:lstStyle/>
          <a:p>
            <a:r>
              <a:rPr lang="en-CA" dirty="0"/>
              <a:t>Amending a Motion--examples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29553"/>
            <a:ext cx="9601200" cy="5244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600" dirty="0"/>
              <a:t>To the motion </a:t>
            </a:r>
            <a:r>
              <a:rPr lang="en-CA" sz="2600" dirty="0"/>
              <a:t>“to purchase a Laptop computer for the Executive Director, at a price not to exceed $500.”  Any of the following amendments could be applied. </a:t>
            </a:r>
          </a:p>
          <a:p>
            <a:r>
              <a:rPr lang="en-CA" sz="2600" dirty="0"/>
              <a:t>Insert:  “and case” following Laptop computer</a:t>
            </a:r>
          </a:p>
          <a:p>
            <a:r>
              <a:rPr lang="en-CA" sz="2600" dirty="0"/>
              <a:t>Add:  “before December 15, 2016”</a:t>
            </a:r>
          </a:p>
          <a:p>
            <a:r>
              <a:rPr lang="en-CA" sz="2600" dirty="0"/>
              <a:t>Strike: “at a price not to exceed $500.”</a:t>
            </a:r>
          </a:p>
          <a:p>
            <a:r>
              <a:rPr lang="en-CA" sz="2600" dirty="0"/>
              <a:t>Strike “Executive Director” and insert “office staff”</a:t>
            </a:r>
          </a:p>
          <a:p>
            <a:r>
              <a:rPr lang="en-CA" sz="2600" dirty="0"/>
              <a:t>Strike out “for the Executive Director” and insert following “$500”</a:t>
            </a:r>
          </a:p>
          <a:p>
            <a:r>
              <a:rPr lang="en-CA" sz="2600" dirty="0"/>
              <a:t>Substitute: to purchase a laptop computer for the office staff at a price not to exceed $500 before December 15, 2016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63819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or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9659"/>
            <a:ext cx="9601200" cy="5084956"/>
          </a:xfrm>
        </p:spPr>
        <p:txBody>
          <a:bodyPr>
            <a:normAutofit/>
          </a:bodyPr>
          <a:lstStyle/>
          <a:p>
            <a:r>
              <a:rPr lang="en-CA" sz="2800" dirty="0"/>
              <a:t>A motion is a simple recommendation to take an action.</a:t>
            </a:r>
          </a:p>
          <a:p>
            <a:pPr lvl="1"/>
            <a:r>
              <a:rPr lang="en-CA" sz="2800" dirty="0"/>
              <a:t>I move that we buy ice cream</a:t>
            </a:r>
          </a:p>
          <a:p>
            <a:r>
              <a:rPr lang="en-CA" sz="2800" dirty="0"/>
              <a:t>A resolution is a more complex motion.  It may have a preamble (whereas clause(s)) that provides context.</a:t>
            </a:r>
          </a:p>
          <a:p>
            <a:pPr lvl="1"/>
            <a:r>
              <a:rPr lang="en-CA" sz="2800" dirty="0"/>
              <a:t>Whereas the temperature has been over 40 C for the last 5 days, and</a:t>
            </a:r>
          </a:p>
          <a:p>
            <a:pPr lvl="1"/>
            <a:r>
              <a:rPr lang="en-CA" sz="2800" dirty="0"/>
              <a:t>Whereas the air conditioner is not able to keep up with the demand for cooling; </a:t>
            </a:r>
          </a:p>
          <a:p>
            <a:pPr lvl="1"/>
            <a:r>
              <a:rPr lang="en-CA" sz="2800" dirty="0"/>
              <a:t>Resolved that we buy ice cream for the employees in the office every day until the temperature is below 35C for at least a week.</a:t>
            </a:r>
          </a:p>
        </p:txBody>
      </p:sp>
    </p:spTree>
    <p:extLst>
      <p:ext uri="{BB962C8B-B14F-4D97-AF65-F5344CB8AC3E}">
        <p14:creationId xmlns:p14="http://schemas.microsoft.com/office/powerpoint/2010/main" val="297310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39751"/>
            <a:ext cx="9601200" cy="1053790"/>
          </a:xfrm>
        </p:spPr>
        <p:txBody>
          <a:bodyPr/>
          <a:lstStyle/>
          <a:p>
            <a:r>
              <a:rPr lang="en-CA" dirty="0"/>
              <a:t>Ranking Motions--Order of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81308"/>
            <a:ext cx="9601200" cy="5553308"/>
          </a:xfrm>
        </p:spPr>
        <p:txBody>
          <a:bodyPr>
            <a:noAutofit/>
          </a:bodyPr>
          <a:lstStyle/>
          <a:p>
            <a:r>
              <a:rPr lang="en-CA" sz="2800" b="1" dirty="0"/>
              <a:t>Consider Ranking motions like a ladder.</a:t>
            </a:r>
            <a:r>
              <a:rPr lang="en-CA" sz="2800" dirty="0"/>
              <a:t>  </a:t>
            </a:r>
          </a:p>
          <a:p>
            <a:pPr lvl="1"/>
            <a:r>
              <a:rPr lang="en-CA" sz="2800" dirty="0"/>
              <a:t>Lay on the Table</a:t>
            </a:r>
          </a:p>
          <a:p>
            <a:pPr lvl="1"/>
            <a:r>
              <a:rPr lang="en-CA" sz="2800" dirty="0"/>
              <a:t>Previous Question</a:t>
            </a:r>
          </a:p>
          <a:p>
            <a:pPr lvl="1"/>
            <a:r>
              <a:rPr lang="en-CA" sz="2800" dirty="0"/>
              <a:t>Limit or Extend the Limits of Debate</a:t>
            </a:r>
          </a:p>
          <a:p>
            <a:pPr lvl="1"/>
            <a:r>
              <a:rPr lang="en-CA" sz="2800" dirty="0"/>
              <a:t>Postpone to a Certain Time</a:t>
            </a:r>
          </a:p>
          <a:p>
            <a:pPr lvl="1"/>
            <a:r>
              <a:rPr lang="en-CA" sz="2800" dirty="0"/>
              <a:t>Commit or Refer</a:t>
            </a:r>
          </a:p>
          <a:p>
            <a:pPr lvl="1"/>
            <a:r>
              <a:rPr lang="en-CA" sz="2800" dirty="0"/>
              <a:t>Amend</a:t>
            </a:r>
          </a:p>
          <a:p>
            <a:pPr lvl="1"/>
            <a:r>
              <a:rPr lang="en-CA" sz="2800" dirty="0"/>
              <a:t>Postpone Indefinitely</a:t>
            </a:r>
          </a:p>
          <a:p>
            <a:pPr lvl="1"/>
            <a:r>
              <a:rPr lang="en-CA" sz="2800" b="1" dirty="0"/>
              <a:t>Original Motion</a:t>
            </a:r>
          </a:p>
          <a:p>
            <a:r>
              <a:rPr lang="en-CA" sz="2800" b="1" dirty="0"/>
              <a:t>Climb up the ladder in the making of motions, climb back down in the processing of motions.</a:t>
            </a:r>
          </a:p>
        </p:txBody>
      </p:sp>
    </p:spTree>
    <p:extLst>
      <p:ext uri="{BB962C8B-B14F-4D97-AF65-F5344CB8AC3E}">
        <p14:creationId xmlns:p14="http://schemas.microsoft.com/office/powerpoint/2010/main" val="89664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2210"/>
          </a:xfrm>
        </p:spPr>
        <p:txBody>
          <a:bodyPr/>
          <a:lstStyle/>
          <a:p>
            <a:r>
              <a:rPr lang="en-CA" dirty="0"/>
              <a:t>Ranking Motions--Example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5054"/>
            <a:ext cx="9601200" cy="44623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800" dirty="0"/>
              <a:t>A motion to direct the board to get 3 quotes for D&amp;O insurance is under discussion</a:t>
            </a:r>
          </a:p>
          <a:p>
            <a:pPr lvl="1"/>
            <a:r>
              <a:rPr lang="en-CA" sz="2800" dirty="0"/>
              <a:t>During the debate a motion to postpone to the next meeting is properly moved and seconded. It becomes the immediately pending question.</a:t>
            </a:r>
          </a:p>
          <a:p>
            <a:pPr lvl="1"/>
            <a:r>
              <a:rPr lang="en-CA" sz="2800" dirty="0"/>
              <a:t>The original question is not subject to motions to postpone indefinitely, to amend, or to refer to a committee until the motion to postpone to the next meeting has been decided.</a:t>
            </a:r>
          </a:p>
          <a:p>
            <a:pPr lvl="1"/>
            <a:r>
              <a:rPr lang="en-CA" sz="2800" dirty="0"/>
              <a:t>The original question is still subject to motions to </a:t>
            </a:r>
          </a:p>
          <a:p>
            <a:pPr lvl="2"/>
            <a:r>
              <a:rPr lang="en-CA" sz="2600" dirty="0"/>
              <a:t>Lay on the Table</a:t>
            </a:r>
          </a:p>
          <a:p>
            <a:pPr lvl="2"/>
            <a:r>
              <a:rPr lang="en-CA" sz="2600" dirty="0"/>
              <a:t>Close debate (Previous Question)</a:t>
            </a:r>
          </a:p>
          <a:p>
            <a:pPr lvl="2"/>
            <a:r>
              <a:rPr lang="en-CA" sz="2600" dirty="0"/>
              <a:t> limit or extend debate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712417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1224</TotalTime>
  <Words>1265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Franklin Gothic Book</vt:lpstr>
      <vt:lpstr>Crop</vt:lpstr>
      <vt:lpstr>CFUW Special General Meeting</vt:lpstr>
      <vt:lpstr>Form of the Motion</vt:lpstr>
      <vt:lpstr>Form of the Motion</vt:lpstr>
      <vt:lpstr>Amending a Motion</vt:lpstr>
      <vt:lpstr>Amending a Motion—Forms of amendment</vt:lpstr>
      <vt:lpstr>Amending a Motion--examples</vt:lpstr>
      <vt:lpstr>Motion or Resolution</vt:lpstr>
      <vt:lpstr>Ranking Motions--Order of Motions</vt:lpstr>
      <vt:lpstr>Ranking Motions--Example</vt:lpstr>
      <vt:lpstr>Ranking Motions--Example</vt:lpstr>
      <vt:lpstr>Interrupting Motions</vt:lpstr>
      <vt:lpstr>Interrupting Motions--Point of Order</vt:lpstr>
      <vt:lpstr>Interrupting Motions--Request for Information</vt:lpstr>
      <vt:lpstr>Interrupting Motions--Parliamentary Inquiry</vt:lpstr>
      <vt:lpstr>Appeal From the Decision of the Chair</vt:lpstr>
      <vt:lpstr>Appeal From the Decision of the Chair</vt:lpstr>
      <vt:lpstr>Still Have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CFUW Special General Meeting</dc:title>
  <dc:creator>Elizabeth Haynes</dc:creator>
  <cp:lastModifiedBy>Elizabeth Haynes</cp:lastModifiedBy>
  <cp:revision>20</cp:revision>
  <dcterms:created xsi:type="dcterms:W3CDTF">2016-11-30T18:54:35Z</dcterms:created>
  <dcterms:modified xsi:type="dcterms:W3CDTF">2016-12-01T15:18:50Z</dcterms:modified>
</cp:coreProperties>
</file>