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97" r:id="rId3"/>
    <p:sldId id="262" r:id="rId4"/>
    <p:sldId id="268" r:id="rId5"/>
    <p:sldId id="269" r:id="rId6"/>
    <p:sldId id="272" r:id="rId7"/>
    <p:sldId id="271" r:id="rId8"/>
    <p:sldId id="273" r:id="rId9"/>
    <p:sldId id="274" r:id="rId10"/>
    <p:sldId id="270" r:id="rId11"/>
    <p:sldId id="281" r:id="rId12"/>
    <p:sldId id="282" r:id="rId13"/>
    <p:sldId id="284" r:id="rId14"/>
    <p:sldId id="283" r:id="rId15"/>
    <p:sldId id="285" r:id="rId16"/>
    <p:sldId id="286" r:id="rId17"/>
    <p:sldId id="287" r:id="rId18"/>
    <p:sldId id="288" r:id="rId19"/>
    <p:sldId id="289" r:id="rId20"/>
    <p:sldId id="290" r:id="rId21"/>
    <p:sldId id="294" r:id="rId22"/>
    <p:sldId id="291" r:id="rId23"/>
    <p:sldId id="300" r:id="rId24"/>
    <p:sldId id="295" r:id="rId25"/>
    <p:sldId id="298" r:id="rId26"/>
    <p:sldId id="296" r:id="rId27"/>
    <p:sldId id="275" r:id="rId28"/>
    <p:sldId id="278" r:id="rId29"/>
    <p:sldId id="277" r:id="rId30"/>
    <p:sldId id="280" r:id="rId31"/>
    <p:sldId id="301" r:id="rId32"/>
    <p:sldId id="302" r:id="rId33"/>
    <p:sldId id="303" r:id="rId34"/>
    <p:sldId id="304" r:id="rId35"/>
    <p:sldId id="305" r:id="rId36"/>
    <p:sldId id="309" r:id="rId37"/>
    <p:sldId id="306" r:id="rId38"/>
    <p:sldId id="308" r:id="rId39"/>
    <p:sldId id="307" r:id="rId40"/>
    <p:sldId id="264" r:id="rId41"/>
    <p:sldId id="310" r:id="rId42"/>
    <p:sldId id="31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2">
          <p15:clr>
            <a:srgbClr val="A4A3A4"/>
          </p15:clr>
        </p15:guide>
        <p15:guide id="2" pos="27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148"/>
    <a:srgbClr val="8DC550"/>
    <a:srgbClr val="2B76B7"/>
    <a:srgbClr val="F7A24A"/>
    <a:srgbClr val="2D7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02" autoAdjust="0"/>
  </p:normalViewPr>
  <p:slideViewPr>
    <p:cSldViewPr snapToGrid="0" snapToObjects="1">
      <p:cViewPr varScale="1">
        <p:scale>
          <a:sx n="55" d="100"/>
          <a:sy n="55" d="100"/>
        </p:scale>
        <p:origin x="1196" y="48"/>
      </p:cViewPr>
      <p:guideLst>
        <p:guide orient="horz" pos="892"/>
        <p:guide pos="27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7C06F-3F82-4C18-8B29-D71203595352}" type="datetimeFigureOut">
              <a:rPr lang="en-CA" smtClean="0"/>
              <a:t>2015-09-10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9CD6E-0777-46D8-8885-C7DAF7DB73FA}" type="slidenum">
              <a:rPr lang="en-CA" smtClean="0"/>
              <a:t>‹#›</a:t>
            </a:fld>
            <a:endParaRPr lang="en-CA"/>
          </a:p>
        </p:txBody>
      </p:sp>
    </p:spTree>
    <p:extLst>
      <p:ext uri="{BB962C8B-B14F-4D97-AF65-F5344CB8AC3E}">
        <p14:creationId xmlns:p14="http://schemas.microsoft.com/office/powerpoint/2010/main" val="273495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dlenomore.ca/inm_year_in_review_2013_14?e=8cce2822f563da23fcff867ee5f6e9df09553eaf&amp;utm_source=idlenomore&amp;utm_medium=email&amp;utm_campaign=yearinreview&amp;n=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dlenomore.ca/inm_year_in_review_2013_14?e=8cce2822f563da23fcff867ee5f6e9df09553eaf&amp;utm_source=idlenomore&amp;utm_medium=email&amp;utm_campaign=yearinreview&amp;n=2"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Use a club anniversary to have</a:t>
            </a:r>
            <a:r>
              <a:rPr lang="en-CA" baseline="0" dirty="0" smtClean="0"/>
              <a:t> a special event inviting people from the community – former members, like-minded groups, recent retirees</a:t>
            </a:r>
            <a:endParaRPr lang="en-CA" dirty="0"/>
          </a:p>
        </p:txBody>
      </p:sp>
      <p:sp>
        <p:nvSpPr>
          <p:cNvPr id="4" name="Slide Number Placeholder 3"/>
          <p:cNvSpPr>
            <a:spLocks noGrp="1"/>
          </p:cNvSpPr>
          <p:nvPr>
            <p:ph type="sldNum" sz="quarter" idx="10"/>
          </p:nvPr>
        </p:nvSpPr>
        <p:spPr/>
        <p:txBody>
          <a:bodyPr/>
          <a:lstStyle/>
          <a:p>
            <a:fld id="{7BC9CD6E-0777-46D8-8885-C7DAF7DB73FA}" type="slidenum">
              <a:rPr lang="en-CA" smtClean="0"/>
              <a:t>3</a:t>
            </a:fld>
            <a:endParaRPr lang="en-CA"/>
          </a:p>
        </p:txBody>
      </p:sp>
    </p:spTree>
    <p:extLst>
      <p:ext uri="{BB962C8B-B14F-4D97-AF65-F5344CB8AC3E}">
        <p14:creationId xmlns:p14="http://schemas.microsoft.com/office/powerpoint/2010/main" val="211694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CA" b="1" dirty="0"/>
              <a:t>Event, Issue, and Program Ideas for Clubs – May 21</a:t>
            </a:r>
            <a:r>
              <a:rPr lang="en-CA" b="1" baseline="30000" dirty="0"/>
              <a:t>st</a:t>
            </a:r>
            <a:r>
              <a:rPr lang="en-CA" b="1" dirty="0"/>
              <a:t>  New &amp; </a:t>
            </a:r>
            <a:r>
              <a:rPr lang="en-CA" b="1" dirty="0" smtClean="0"/>
              <a:t>Updates</a:t>
            </a:r>
          </a:p>
          <a:p>
            <a:pPr defTabSz="940460">
              <a:defRPr/>
            </a:pPr>
            <a:endParaRPr lang="en-CA" dirty="0"/>
          </a:p>
          <a:p>
            <a:endParaRPr lang="en-CA" dirty="0"/>
          </a:p>
        </p:txBody>
      </p:sp>
      <p:sp>
        <p:nvSpPr>
          <p:cNvPr id="4" name="Slide Number Placeholder 3"/>
          <p:cNvSpPr>
            <a:spLocks noGrp="1"/>
          </p:cNvSpPr>
          <p:nvPr>
            <p:ph type="sldNum" sz="quarter" idx="10"/>
          </p:nvPr>
        </p:nvSpPr>
        <p:spPr/>
        <p:txBody>
          <a:bodyPr/>
          <a:lstStyle/>
          <a:p>
            <a:fld id="{28FA9377-5477-4BB7-A95B-6C1C2927EC4F}" type="slidenum">
              <a:rPr lang="en-CA" smtClean="0"/>
              <a:pPr/>
              <a:t>31</a:t>
            </a:fld>
            <a:endParaRPr lang="en-CA"/>
          </a:p>
        </p:txBody>
      </p:sp>
    </p:spTree>
    <p:extLst>
      <p:ext uri="{BB962C8B-B14F-4D97-AF65-F5344CB8AC3E}">
        <p14:creationId xmlns:p14="http://schemas.microsoft.com/office/powerpoint/2010/main" val="233070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Liette --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Check out the 2013-2014 Idle No More Year in Review!</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u="sng" kern="1200" dirty="0" smtClean="0">
                <a:solidFill>
                  <a:schemeClr val="tx1"/>
                </a:solidFill>
                <a:effectLst/>
                <a:latin typeface="+mn-lt"/>
                <a:ea typeface="+mn-ea"/>
                <a:cs typeface="+mn-cs"/>
                <a:hlinkClick r:id="rId3"/>
              </a:rPr>
              <a:t>http://www.idlenomore.ca/inm_year_in_review_2013_14</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dirty="0"/>
          </a:p>
        </p:txBody>
      </p:sp>
      <p:sp>
        <p:nvSpPr>
          <p:cNvPr id="4" name="Slide Number Placeholder 3"/>
          <p:cNvSpPr>
            <a:spLocks noGrp="1"/>
          </p:cNvSpPr>
          <p:nvPr>
            <p:ph type="sldNum" sz="quarter" idx="10"/>
          </p:nvPr>
        </p:nvSpPr>
        <p:spPr/>
        <p:txBody>
          <a:bodyPr/>
          <a:lstStyle/>
          <a:p>
            <a:fld id="{7BC9CD6E-0777-46D8-8885-C7DAF7DB73FA}" type="slidenum">
              <a:rPr lang="en-CA" smtClean="0"/>
              <a:t>32</a:t>
            </a:fld>
            <a:endParaRPr lang="en-CA"/>
          </a:p>
        </p:txBody>
      </p:sp>
    </p:spTree>
    <p:extLst>
      <p:ext uri="{BB962C8B-B14F-4D97-AF65-F5344CB8AC3E}">
        <p14:creationId xmlns:p14="http://schemas.microsoft.com/office/powerpoint/2010/main" val="350728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Liette --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Check out the 2013-2014 Idle No More Year in Review!</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u="sng" kern="1200" dirty="0" smtClean="0">
                <a:solidFill>
                  <a:schemeClr val="tx1"/>
                </a:solidFill>
                <a:effectLst/>
                <a:latin typeface="+mn-lt"/>
                <a:ea typeface="+mn-ea"/>
                <a:cs typeface="+mn-cs"/>
                <a:hlinkClick r:id="rId3"/>
              </a:rPr>
              <a:t>http://www.idlenomore.ca/inm_year_in_review_2013_14</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dirty="0"/>
          </a:p>
        </p:txBody>
      </p:sp>
      <p:sp>
        <p:nvSpPr>
          <p:cNvPr id="4" name="Slide Number Placeholder 3"/>
          <p:cNvSpPr>
            <a:spLocks noGrp="1"/>
          </p:cNvSpPr>
          <p:nvPr>
            <p:ph type="sldNum" sz="quarter" idx="10"/>
          </p:nvPr>
        </p:nvSpPr>
        <p:spPr/>
        <p:txBody>
          <a:bodyPr/>
          <a:lstStyle/>
          <a:p>
            <a:fld id="{7BC9CD6E-0777-46D8-8885-C7DAF7DB73FA}" type="slidenum">
              <a:rPr lang="en-CA" smtClean="0"/>
              <a:t>33</a:t>
            </a:fld>
            <a:endParaRPr lang="en-CA"/>
          </a:p>
        </p:txBody>
      </p:sp>
    </p:spTree>
    <p:extLst>
      <p:ext uri="{BB962C8B-B14F-4D97-AF65-F5344CB8AC3E}">
        <p14:creationId xmlns:p14="http://schemas.microsoft.com/office/powerpoint/2010/main" val="487639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36177" y="2735490"/>
            <a:ext cx="7309755" cy="504825"/>
          </a:xfrm>
        </p:spPr>
        <p:txBody>
          <a:bodyPr anchor="t">
            <a:normAutofit/>
          </a:bodyPr>
          <a:lstStyle>
            <a:lvl1pPr>
              <a:defRPr sz="2200" cap="all" baseline="0">
                <a:solidFill>
                  <a:schemeClr val="bg1"/>
                </a:solidFill>
              </a:defRPr>
            </a:lvl1pPr>
          </a:lstStyle>
          <a:p>
            <a:r>
              <a:rPr lang="en-US" dirty="0" smtClean="0"/>
              <a:t>TITLE GOES HERE</a:t>
            </a:r>
            <a:br>
              <a:rPr lang="en-US" dirty="0" smtClean="0"/>
            </a:br>
            <a:endParaRPr lang="en-US" dirty="0"/>
          </a:p>
        </p:txBody>
      </p:sp>
      <p:sp>
        <p:nvSpPr>
          <p:cNvPr id="6" name="Subtitle 2"/>
          <p:cNvSpPr>
            <a:spLocks noGrp="1"/>
          </p:cNvSpPr>
          <p:nvPr>
            <p:ph type="subTitle" idx="1" hasCustomPrompt="1"/>
          </p:nvPr>
        </p:nvSpPr>
        <p:spPr>
          <a:xfrm>
            <a:off x="936177" y="3956959"/>
            <a:ext cx="6400800" cy="1179286"/>
          </a:xfrm>
        </p:spPr>
        <p:txBody>
          <a:bodyPr anchor="t">
            <a:normAutofit/>
          </a:bodyPr>
          <a:lstStyle>
            <a:lvl1pPr marL="0" indent="0" algn="l">
              <a:buNone/>
              <a:defRPr sz="15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Description of presentation goes in this box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2"/>
          <p:cNvSpPr>
            <a:spLocks noGrp="1"/>
          </p:cNvSpPr>
          <p:nvPr>
            <p:ph type="pic" idx="1"/>
          </p:nvPr>
        </p:nvSpPr>
        <p:spPr>
          <a:xfrm>
            <a:off x="6553200" y="3124200"/>
            <a:ext cx="2586979" cy="1472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3"/>
          </p:nvPr>
        </p:nvSpPr>
        <p:spPr>
          <a:xfrm>
            <a:off x="6553200" y="4724400"/>
            <a:ext cx="2586979" cy="15390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Content Placeholder 2"/>
          <p:cNvSpPr>
            <a:spLocks noGrp="1"/>
          </p:cNvSpPr>
          <p:nvPr>
            <p:ph idx="14"/>
          </p:nvPr>
        </p:nvSpPr>
        <p:spPr>
          <a:xfrm>
            <a:off x="457200" y="1589089"/>
            <a:ext cx="5799697" cy="39757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2"/>
          <p:cNvSpPr>
            <a:spLocks noGrp="1"/>
          </p:cNvSpPr>
          <p:nvPr>
            <p:ph type="pic" idx="15"/>
          </p:nvPr>
        </p:nvSpPr>
        <p:spPr>
          <a:xfrm>
            <a:off x="6553200" y="1589089"/>
            <a:ext cx="2586979" cy="1407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F4BB-72D2-4F43-87E6-76846713702D}"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F4BB-72D2-4F43-87E6-76846713702D}"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8964" y="3427928"/>
            <a:ext cx="7309755" cy="504825"/>
          </a:xfrm>
        </p:spPr>
        <p:txBody>
          <a:bodyPr anchor="t">
            <a:normAutofit/>
          </a:bodyPr>
          <a:lstStyle>
            <a:lvl1pPr>
              <a:defRPr sz="2200" cap="all" baseline="0">
                <a:solidFill>
                  <a:schemeClr val="bg1"/>
                </a:solidFill>
              </a:defRPr>
            </a:lvl1pPr>
          </a:lstStyle>
          <a:p>
            <a:r>
              <a:rPr lang="en-US" dirty="0" smtClean="0"/>
              <a:t>SECTION TITLE GOES HERE</a:t>
            </a:r>
            <a:br>
              <a:rPr lang="en-US" dirty="0" smtClean="0"/>
            </a:br>
            <a:endParaRPr lang="en-US" dirty="0"/>
          </a:p>
        </p:txBody>
      </p:sp>
      <p:sp>
        <p:nvSpPr>
          <p:cNvPr id="8" name="Subtitle 2"/>
          <p:cNvSpPr>
            <a:spLocks noGrp="1"/>
          </p:cNvSpPr>
          <p:nvPr>
            <p:ph type="subTitle" idx="1" hasCustomPrompt="1"/>
          </p:nvPr>
        </p:nvSpPr>
        <p:spPr>
          <a:xfrm>
            <a:off x="908964" y="4293795"/>
            <a:ext cx="6400800" cy="1179286"/>
          </a:xfrm>
        </p:spPr>
        <p:txBody>
          <a:bodyPr anchor="t">
            <a:normAutofit/>
          </a:bodyPr>
          <a:lstStyle>
            <a:lvl1pPr marL="0" indent="0" algn="l">
              <a:buNone/>
              <a:defRPr sz="15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Description goes in this box here</a:t>
            </a:r>
            <a:endParaRPr lang="en-US" dirty="0"/>
          </a:p>
        </p:txBody>
      </p:sp>
      <p:pic>
        <p:nvPicPr>
          <p:cNvPr id="10" name="Picture 9" descr="cfuw-fcfdu-logo-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999674" y="2859539"/>
            <a:ext cx="2501897" cy="4128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F4BB-72D2-4F43-87E6-76846713702D}"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0F4BB-72D2-4F43-87E6-76846713702D}"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0F4BB-72D2-4F43-87E6-76846713702D}"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0F4BB-72D2-4F43-87E6-76846713702D}" type="datetimeFigureOut">
              <a:rPr lang="en-US" smtClean="0"/>
              <a:pPr/>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0F4BB-72D2-4F43-87E6-76846713702D}" type="datetimeFigureOut">
              <a:rPr lang="en-US" smtClean="0"/>
              <a:pPr/>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0F4BB-72D2-4F43-87E6-76846713702D}"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10063" y="1589088"/>
            <a:ext cx="4505326" cy="4491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idx="14"/>
          </p:nvPr>
        </p:nvSpPr>
        <p:spPr>
          <a:xfrm>
            <a:off x="457200" y="1589089"/>
            <a:ext cx="3652115" cy="4491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F4BB-72D2-4F43-87E6-76846713702D}" type="datetimeFigureOut">
              <a:rPr lang="en-US" smtClean="0"/>
              <a:pPr/>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53C60-4F1D-5E49-8161-4895BEA359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 id="2147483658" r:id="rId11"/>
    <p:sldLayoutId id="2147483659" r:id="rId12"/>
  </p:sldLayoutIdLst>
  <p:txStyles>
    <p:titleStyle>
      <a:lvl1pPr algn="l" defTabSz="457200" rtl="0" eaLnBrk="1" latinLnBrk="0" hangingPunct="1">
        <a:spcBef>
          <a:spcPct val="0"/>
        </a:spcBef>
        <a:buNone/>
        <a:defRPr sz="4400" kern="1200">
          <a:solidFill>
            <a:srgbClr val="2B76B7"/>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8DC5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7A14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hyperlink" Target="http://www.cfuw.org/en-ca/clubsandcouncils/nationalinitiativeclubactivities.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file:///C:\Users\Karen\AppData\Local\Microsoft\Windows\INetCache\Content.Outlook\OMCCZMJA\upfordebate.c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endvaw.ca/sites/endvaw.ca/files/blueprint_for_canadas_nap_on_vaw.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facebook.com/usask"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936177" y="3240315"/>
            <a:ext cx="7309755" cy="1215938"/>
          </a:xfrm>
        </p:spPr>
        <p:txBody>
          <a:bodyPr>
            <a:noAutofit/>
          </a:bodyPr>
          <a:lstStyle/>
          <a:p>
            <a:r>
              <a:rPr lang="en-US" sz="3200" dirty="0" smtClean="0"/>
              <a:t>Members </a:t>
            </a:r>
            <a:br>
              <a:rPr lang="en-US" sz="3200" dirty="0" smtClean="0"/>
            </a:br>
            <a:r>
              <a:rPr lang="en-US" sz="3200" dirty="0" smtClean="0"/>
              <a:t>Getting them &amp; keeping them </a:t>
            </a:r>
            <a:endParaRPr lang="en-US" sz="3200" dirty="0"/>
          </a:p>
        </p:txBody>
      </p:sp>
      <p:sp>
        <p:nvSpPr>
          <p:cNvPr id="9" name="Subtitle 8"/>
          <p:cNvSpPr>
            <a:spLocks noGrp="1"/>
          </p:cNvSpPr>
          <p:nvPr>
            <p:ph type="subTitle" idx="1"/>
          </p:nvPr>
        </p:nvSpPr>
        <p:spPr>
          <a:xfrm>
            <a:off x="936177" y="3495554"/>
            <a:ext cx="6400800" cy="1504709"/>
          </a:xfrm>
        </p:spPr>
        <p:txBody>
          <a:bodyPr>
            <a:normAutofit/>
          </a:bodyPr>
          <a:lstStyle/>
          <a:p>
            <a:r>
              <a:rPr lang="en-US" sz="1800" dirty="0" smtClean="0"/>
              <a:t>	</a:t>
            </a: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 y="1264920"/>
            <a:ext cx="4599830" cy="10172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List </a:t>
            </a:r>
            <a:r>
              <a:rPr lang="en-US" sz="3600" dirty="0"/>
              <a:t>of Ideas, </a:t>
            </a:r>
            <a:r>
              <a:rPr lang="en-US" sz="3600" dirty="0" err="1"/>
              <a:t>con’t</a:t>
            </a:r>
            <a:endParaRPr lang="en-CA" sz="3600" dirty="0"/>
          </a:p>
        </p:txBody>
      </p:sp>
      <p:sp>
        <p:nvSpPr>
          <p:cNvPr id="3" name="Content Placeholder 2"/>
          <p:cNvSpPr>
            <a:spLocks noGrp="1"/>
          </p:cNvSpPr>
          <p:nvPr>
            <p:ph idx="1"/>
          </p:nvPr>
        </p:nvSpPr>
        <p:spPr>
          <a:xfrm>
            <a:off x="457200" y="1600200"/>
            <a:ext cx="8229600" cy="5070764"/>
          </a:xfrm>
        </p:spPr>
        <p:txBody>
          <a:bodyPr>
            <a:normAutofit fontScale="55000" lnSpcReduction="20000"/>
          </a:bodyPr>
          <a:lstStyle/>
          <a:p>
            <a:pPr marL="0" indent="0">
              <a:buNone/>
            </a:pPr>
            <a:r>
              <a:rPr lang="en-CA" b="1" dirty="0" smtClean="0"/>
              <a:t>Category 3: Publicity </a:t>
            </a:r>
            <a:r>
              <a:rPr lang="en-CA" dirty="0"/>
              <a:t>	</a:t>
            </a:r>
            <a:endParaRPr lang="en-CA" dirty="0" smtClean="0"/>
          </a:p>
          <a:p>
            <a:pPr marL="0" indent="0">
              <a:buNone/>
            </a:pPr>
            <a:r>
              <a:rPr lang="en-US" b="1" dirty="0" smtClean="0"/>
              <a:t>Use </a:t>
            </a:r>
            <a:r>
              <a:rPr lang="en-US" b="1" dirty="0"/>
              <a:t>new CFUW Branding </a:t>
            </a:r>
            <a:r>
              <a:rPr lang="en-US" b="1" dirty="0" smtClean="0"/>
              <a:t>templates: brochure, press release templates, etc</a:t>
            </a:r>
            <a:r>
              <a:rPr lang="en-US" dirty="0" smtClean="0"/>
              <a:t>.</a:t>
            </a:r>
            <a:endParaRPr lang="en-CA" dirty="0" smtClean="0"/>
          </a:p>
          <a:p>
            <a:r>
              <a:rPr lang="en-CA" dirty="0" smtClean="0"/>
              <a:t>Up </a:t>
            </a:r>
            <a:r>
              <a:rPr lang="en-CA" dirty="0"/>
              <a:t>to date website 	</a:t>
            </a:r>
          </a:p>
          <a:p>
            <a:r>
              <a:rPr lang="en-CA" dirty="0"/>
              <a:t>IWD Flash </a:t>
            </a:r>
            <a:r>
              <a:rPr lang="en-CA" dirty="0" smtClean="0"/>
              <a:t>Mob</a:t>
            </a:r>
          </a:p>
          <a:p>
            <a:r>
              <a:rPr lang="en-CA" dirty="0" smtClean="0"/>
              <a:t>Have local TV tape a fun activity (hiking group walk – Kelowna did this)</a:t>
            </a:r>
            <a:r>
              <a:rPr lang="en-CA" dirty="0"/>
              <a:t>	</a:t>
            </a:r>
          </a:p>
          <a:p>
            <a:r>
              <a:rPr lang="en-CA" dirty="0"/>
              <a:t>Membership Marketing Video 	</a:t>
            </a:r>
          </a:p>
          <a:p>
            <a:r>
              <a:rPr lang="en-CA" dirty="0"/>
              <a:t>Advertising in local newspapers 	</a:t>
            </a:r>
          </a:p>
          <a:p>
            <a:r>
              <a:rPr lang="en-US" dirty="0"/>
              <a:t>Flyers </a:t>
            </a:r>
            <a:r>
              <a:rPr lang="en-US" dirty="0" smtClean="0"/>
              <a:t>in </a:t>
            </a:r>
            <a:r>
              <a:rPr lang="en-US" dirty="0"/>
              <a:t>libraries, churches, other public places, Welcome Wagon, 	</a:t>
            </a:r>
          </a:p>
          <a:p>
            <a:r>
              <a:rPr lang="en-US" dirty="0"/>
              <a:t>Info in local town literature listing club activities 	</a:t>
            </a:r>
          </a:p>
          <a:p>
            <a:r>
              <a:rPr lang="en-US" dirty="0"/>
              <a:t>Table at Community Open House 	</a:t>
            </a:r>
          </a:p>
          <a:p>
            <a:r>
              <a:rPr lang="en-US" dirty="0"/>
              <a:t>Ads placed in local university alumni magazines 	</a:t>
            </a:r>
          </a:p>
          <a:p>
            <a:r>
              <a:rPr lang="en-US" dirty="0"/>
              <a:t>Monthly articles in the local newspaper 	</a:t>
            </a:r>
          </a:p>
          <a:p>
            <a:r>
              <a:rPr lang="en-US" dirty="0"/>
              <a:t>Approaching other agencies for small group casual 'coffee conversations' </a:t>
            </a:r>
          </a:p>
          <a:p>
            <a:r>
              <a:rPr lang="en-US" dirty="0"/>
              <a:t>Open Houses/Guest Nights/Food and beverage receptions </a:t>
            </a:r>
            <a:endParaRPr lang="en-US" dirty="0" smtClean="0"/>
          </a:p>
          <a:p>
            <a:pPr marL="0" indent="0">
              <a:buNone/>
            </a:pPr>
            <a:r>
              <a:rPr lang="en-US" dirty="0"/>
              <a:t>	</a:t>
            </a:r>
          </a:p>
          <a:p>
            <a:pPr marL="0" indent="0">
              <a:buNone/>
            </a:pPr>
            <a:r>
              <a:rPr lang="en-CA" sz="1600" dirty="0" smtClean="0"/>
              <a:t>Source:  CFUW AGM 2013 Membership Workshop</a:t>
            </a:r>
            <a:endParaRPr lang="en-CA" sz="2600" dirty="0"/>
          </a:p>
        </p:txBody>
      </p:sp>
    </p:spTree>
    <p:extLst>
      <p:ext uri="{BB962C8B-B14F-4D97-AF65-F5344CB8AC3E}">
        <p14:creationId xmlns:p14="http://schemas.microsoft.com/office/powerpoint/2010/main" val="146880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Plan</a:t>
            </a:r>
            <a:endParaRPr lang="en-CA" dirty="0"/>
          </a:p>
        </p:txBody>
      </p:sp>
      <p:sp>
        <p:nvSpPr>
          <p:cNvPr id="3" name="Content Placeholder 2"/>
          <p:cNvSpPr>
            <a:spLocks noGrp="1"/>
          </p:cNvSpPr>
          <p:nvPr>
            <p:ph idx="1"/>
          </p:nvPr>
        </p:nvSpPr>
        <p:spPr/>
        <p:txBody>
          <a:bodyPr/>
          <a:lstStyle/>
          <a:p>
            <a:r>
              <a:rPr lang="en-CA" b="1" dirty="0" smtClean="0"/>
              <a:t>Step </a:t>
            </a:r>
            <a:r>
              <a:rPr lang="en-CA" b="1" dirty="0"/>
              <a:t>1: Choose something from each of the 3 categories to work on.</a:t>
            </a:r>
            <a:r>
              <a:rPr lang="en-CA" dirty="0"/>
              <a:t> </a:t>
            </a:r>
            <a:endParaRPr lang="en-CA" dirty="0" smtClean="0"/>
          </a:p>
          <a:p>
            <a:endParaRPr lang="en-CA" dirty="0"/>
          </a:p>
          <a:p>
            <a:r>
              <a:rPr lang="en-CA" dirty="0" smtClean="0"/>
              <a:t> Base </a:t>
            </a:r>
            <a:r>
              <a:rPr lang="en-CA" dirty="0"/>
              <a:t>the decision on what is most feasible for your club, and what will give you the most return for your effort.</a:t>
            </a:r>
          </a:p>
          <a:p>
            <a:endParaRPr lang="en-CA" dirty="0"/>
          </a:p>
        </p:txBody>
      </p:sp>
    </p:spTree>
    <p:extLst>
      <p:ext uri="{BB962C8B-B14F-4D97-AF65-F5344CB8AC3E}">
        <p14:creationId xmlns:p14="http://schemas.microsoft.com/office/powerpoint/2010/main" val="103596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b="1" dirty="0" smtClean="0"/>
              <a:t/>
            </a:r>
            <a:br>
              <a:rPr lang="en-CA" sz="4000" b="1" dirty="0" smtClean="0"/>
            </a:br>
            <a:r>
              <a:rPr lang="en-CA" sz="4000" b="1" dirty="0" smtClean="0"/>
              <a:t>Sample </a:t>
            </a:r>
            <a:r>
              <a:rPr lang="en-CA" sz="4000" b="1" dirty="0"/>
              <a:t>worksheet for making your plan:</a:t>
            </a:r>
            <a:r>
              <a:rPr lang="en-CA" dirty="0"/>
              <a:t/>
            </a:r>
            <a:br>
              <a:rPr lang="en-CA" dirty="0"/>
            </a:b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182856"/>
              </p:ext>
            </p:extLst>
          </p:nvPr>
        </p:nvGraphicFramePr>
        <p:xfrm>
          <a:off x="332509" y="1413163"/>
          <a:ext cx="8260773" cy="4681724"/>
        </p:xfrm>
        <a:graphic>
          <a:graphicData uri="http://schemas.openxmlformats.org/drawingml/2006/table">
            <a:tbl>
              <a:tblPr firstRow="1" firstCol="1" bandRow="1"/>
              <a:tblGrid>
                <a:gridCol w="1850585"/>
                <a:gridCol w="2695812"/>
                <a:gridCol w="2748638"/>
                <a:gridCol w="965738"/>
              </a:tblGrid>
              <a:tr h="247030">
                <a:tc gridSpan="4">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Linking With the Community</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764224">
                <a:tc>
                  <a:txBody>
                    <a:bodyPr/>
                    <a:lstStyle/>
                    <a:p>
                      <a:pPr>
                        <a:spcAft>
                          <a:spcPts val="0"/>
                        </a:spcAft>
                      </a:pPr>
                      <a:r>
                        <a:rPr lang="en-CA" sz="2000" b="1" dirty="0">
                          <a:effectLst/>
                          <a:latin typeface="Arial" panose="020B0604020202020204" pitchFamily="34" charset="0"/>
                          <a:ea typeface="Times New Roman" panose="02020603050405020304" pitchFamily="18" charset="0"/>
                          <a:cs typeface="Times New Roman" panose="02020603050405020304" pitchFamily="18" charset="0"/>
                        </a:rPr>
                        <a:t>Possible Activities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Arial" panose="020B0604020202020204" pitchFamily="34" charset="0"/>
                          <a:ea typeface="Times New Roman" panose="02020603050405020304" pitchFamily="18" charset="0"/>
                          <a:cs typeface="Times New Roman" panose="02020603050405020304" pitchFamily="18" charset="0"/>
                        </a:rPr>
                        <a:t>Advantages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Disadvantages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Yes/No/ Later</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75">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75">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75">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75">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842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1115231"/>
              </p:ext>
            </p:extLst>
          </p:nvPr>
        </p:nvGraphicFramePr>
        <p:xfrm>
          <a:off x="457199" y="1735282"/>
          <a:ext cx="8125691" cy="4197927"/>
        </p:xfrm>
        <a:graphic>
          <a:graphicData uri="http://schemas.openxmlformats.org/drawingml/2006/table">
            <a:tbl>
              <a:tblPr firstRow="1" firstCol="1" bandRow="1"/>
              <a:tblGrid>
                <a:gridCol w="1820324"/>
                <a:gridCol w="2651729"/>
                <a:gridCol w="2703692"/>
                <a:gridCol w="949946"/>
              </a:tblGrid>
              <a:tr h="337060">
                <a:tc gridSpan="4">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Visible Programmes, Projects, Interest Groups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674119">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Possible Activities</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Advantages</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Disadvantages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Yes/No/ Later</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687">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687">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687">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687">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330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9535"/>
          </a:xfrm>
        </p:spPr>
        <p:txBody>
          <a:bodyPr>
            <a:normAutofit/>
          </a:bodyPr>
          <a:lstStyle/>
          <a:p>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8121095"/>
              </p:ext>
            </p:extLst>
          </p:nvPr>
        </p:nvGraphicFramePr>
        <p:xfrm>
          <a:off x="457200" y="1278081"/>
          <a:ext cx="8229600" cy="4831774"/>
        </p:xfrm>
        <a:graphic>
          <a:graphicData uri="http://schemas.openxmlformats.org/drawingml/2006/table">
            <a:tbl>
              <a:tblPr firstRow="1" firstCol="1" bandRow="1"/>
              <a:tblGrid>
                <a:gridCol w="1843602"/>
                <a:gridCol w="2685638"/>
                <a:gridCol w="2738266"/>
                <a:gridCol w="962094"/>
              </a:tblGrid>
              <a:tr h="387953">
                <a:tc gridSpan="4">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Publicity</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775905">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Possible Activities</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Advantages</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Disadvantages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Yes/No/ Later</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979">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979">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979">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979">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1906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b="1" dirty="0"/>
              <a:t>Step 2: Make a plan for accomplishing the objectives</a:t>
            </a:r>
            <a:endParaRPr lang="en-CA" dirty="0"/>
          </a:p>
          <a:p>
            <a:r>
              <a:rPr lang="en-CA" dirty="0"/>
              <a:t>- what (list of actions)</a:t>
            </a:r>
          </a:p>
          <a:p>
            <a:r>
              <a:rPr lang="en-CA" dirty="0"/>
              <a:t>- who (is responsible)</a:t>
            </a:r>
          </a:p>
          <a:p>
            <a:r>
              <a:rPr lang="en-CA" dirty="0"/>
              <a:t>- how (effort/cost)</a:t>
            </a:r>
          </a:p>
          <a:p>
            <a:r>
              <a:rPr lang="en-CA" dirty="0"/>
              <a:t>- when (due date)</a:t>
            </a:r>
          </a:p>
          <a:p>
            <a:r>
              <a:rPr lang="en-CA" dirty="0"/>
              <a:t> </a:t>
            </a:r>
          </a:p>
          <a:p>
            <a:endParaRPr lang="en-CA" dirty="0"/>
          </a:p>
        </p:txBody>
      </p:sp>
    </p:spTree>
    <p:extLst>
      <p:ext uri="{BB962C8B-B14F-4D97-AF65-F5344CB8AC3E}">
        <p14:creationId xmlns:p14="http://schemas.microsoft.com/office/powerpoint/2010/main" val="373493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9535"/>
          </a:xfrm>
        </p:spPr>
        <p:txBody>
          <a:bodyPr>
            <a:normAutofit/>
          </a:bodyPr>
          <a:lstStyle/>
          <a:p>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1152275"/>
              </p:ext>
            </p:extLst>
          </p:nvPr>
        </p:nvGraphicFramePr>
        <p:xfrm>
          <a:off x="457200" y="1267693"/>
          <a:ext cx="8229601" cy="4738251"/>
        </p:xfrm>
        <a:graphic>
          <a:graphicData uri="http://schemas.openxmlformats.org/drawingml/2006/table">
            <a:tbl>
              <a:tblPr firstRow="1" firstCol="1" bandRow="1"/>
              <a:tblGrid>
                <a:gridCol w="2878802"/>
                <a:gridCol w="2093077"/>
                <a:gridCol w="2322726"/>
                <a:gridCol w="934996"/>
              </a:tblGrid>
              <a:tr h="367048">
                <a:tc gridSpan="4">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Linking With the Community Activities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367048">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Action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Who</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Effort/Cost</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When</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831">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831">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831">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831">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831">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232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626"/>
          </a:xfrm>
        </p:spPr>
        <p:txBody>
          <a:bodyPr>
            <a:normAutofit/>
          </a:bodyPr>
          <a:lstStyle/>
          <a:p>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0378499"/>
              </p:ext>
            </p:extLst>
          </p:nvPr>
        </p:nvGraphicFramePr>
        <p:xfrm>
          <a:off x="457200" y="1236518"/>
          <a:ext cx="8229601" cy="4842164"/>
        </p:xfrm>
        <a:graphic>
          <a:graphicData uri="http://schemas.openxmlformats.org/drawingml/2006/table">
            <a:tbl>
              <a:tblPr firstRow="1" firstCol="1" bandRow="1"/>
              <a:tblGrid>
                <a:gridCol w="2878802"/>
                <a:gridCol w="2093077"/>
                <a:gridCol w="2322726"/>
                <a:gridCol w="934996"/>
              </a:tblGrid>
              <a:tr h="375097">
                <a:tc gridSpan="4">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Visible Programmes, Projects, Interest Groups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375097">
                <a:tc>
                  <a:txBody>
                    <a:bodyPr/>
                    <a:lstStyle/>
                    <a:p>
                      <a:pPr>
                        <a:spcAft>
                          <a:spcPts val="0"/>
                        </a:spcAft>
                      </a:pPr>
                      <a:r>
                        <a:rPr lang="en-CA" sz="2000" b="1">
                          <a:effectLst/>
                          <a:latin typeface="Arial" panose="020B0604020202020204" pitchFamily="34" charset="0"/>
                          <a:ea typeface="Times New Roman" panose="02020603050405020304" pitchFamily="18" charset="0"/>
                          <a:cs typeface="Times New Roman" panose="02020603050405020304" pitchFamily="18" charset="0"/>
                        </a:rPr>
                        <a:t>Action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4810">
                        <a:spcAft>
                          <a:spcPts val="0"/>
                        </a:spcAft>
                      </a:pPr>
                      <a:r>
                        <a:rPr lang="en-CA" sz="2000" b="1">
                          <a:effectLst/>
                          <a:latin typeface="Arial" panose="020B0604020202020204" pitchFamily="34" charset="0"/>
                          <a:ea typeface="Times New Roman" panose="02020603050405020304" pitchFamily="18" charset="0"/>
                          <a:cs typeface="Times New Roman" panose="02020603050405020304" pitchFamily="18" charset="0"/>
                        </a:rPr>
                        <a:t>Who</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Effort/Cost</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When</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394">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4810">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394">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4810">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394">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4810">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394">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4810">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394">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4810">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756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3444"/>
          </a:xfrm>
        </p:spPr>
        <p:txBody>
          <a:bodyPr>
            <a:normAutofit/>
          </a:bodyPr>
          <a:lstStyle/>
          <a:p>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8776707"/>
              </p:ext>
            </p:extLst>
          </p:nvPr>
        </p:nvGraphicFramePr>
        <p:xfrm>
          <a:off x="457200" y="1527464"/>
          <a:ext cx="8229601" cy="4499265"/>
        </p:xfrm>
        <a:graphic>
          <a:graphicData uri="http://schemas.openxmlformats.org/drawingml/2006/table">
            <a:tbl>
              <a:tblPr firstRow="1" firstCol="1" bandRow="1"/>
              <a:tblGrid>
                <a:gridCol w="2878802"/>
                <a:gridCol w="2093077"/>
                <a:gridCol w="2322726"/>
                <a:gridCol w="934996"/>
              </a:tblGrid>
              <a:tr h="348535">
                <a:tc gridSpan="4">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Publicity Activities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348535">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Action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a:effectLst/>
                          <a:latin typeface="Calibri" panose="020F0502020204030204" pitchFamily="34" charset="0"/>
                          <a:ea typeface="Times New Roman" panose="02020603050405020304" pitchFamily="18" charset="0"/>
                          <a:cs typeface="Arial" panose="020B0604020202020204" pitchFamily="34" charset="0"/>
                        </a:rPr>
                        <a:t>Who</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Effort/Cost</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000" b="1" dirty="0">
                          <a:effectLst/>
                          <a:latin typeface="Calibri" panose="020F0502020204030204" pitchFamily="34" charset="0"/>
                          <a:ea typeface="Times New Roman" panose="02020603050405020304" pitchFamily="18" charset="0"/>
                          <a:cs typeface="Arial" panose="020B0604020202020204" pitchFamily="34" charset="0"/>
                        </a:rPr>
                        <a:t>When</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439">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439">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439">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439">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439">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886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CA" b="1" dirty="0"/>
              <a:t>Step 3: Follow up</a:t>
            </a:r>
            <a:endParaRPr lang="en-CA" dirty="0"/>
          </a:p>
          <a:p>
            <a:r>
              <a:rPr lang="en-CA" dirty="0" smtClean="0"/>
              <a:t>- </a:t>
            </a:r>
            <a:r>
              <a:rPr lang="en-CA" dirty="0"/>
              <a:t>Present this plan to your Club Executive &amp; members (Get their buy-in)</a:t>
            </a:r>
          </a:p>
          <a:p>
            <a:r>
              <a:rPr lang="en-CA" dirty="0"/>
              <a:t>- Set a schedule to check on progress. Some actions need to be followed more often than others</a:t>
            </a:r>
          </a:p>
          <a:p>
            <a:r>
              <a:rPr lang="en-CA" dirty="0"/>
              <a:t>- Decide who will review the progress - If it doesn't work out, try something else instead. </a:t>
            </a:r>
          </a:p>
          <a:p>
            <a:r>
              <a:rPr lang="en-CA" dirty="0"/>
              <a:t>- Attend the follow-up conference calls</a:t>
            </a:r>
          </a:p>
          <a:p>
            <a:endParaRPr lang="en-CA" dirty="0"/>
          </a:p>
        </p:txBody>
      </p:sp>
    </p:spTree>
    <p:extLst>
      <p:ext uri="{BB962C8B-B14F-4D97-AF65-F5344CB8AC3E}">
        <p14:creationId xmlns:p14="http://schemas.microsoft.com/office/powerpoint/2010/main" val="219885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400" dirty="0"/>
              <a:t>How do we go about attracting new members and keeping members?</a:t>
            </a:r>
            <a:br>
              <a:rPr lang="en-US" sz="2400" dirty="0"/>
            </a:br>
            <a:endParaRPr lang="en-CA" dirty="0"/>
          </a:p>
        </p:txBody>
      </p:sp>
      <p:sp>
        <p:nvSpPr>
          <p:cNvPr id="3" name="Subtitle 2"/>
          <p:cNvSpPr>
            <a:spLocks noGrp="1"/>
          </p:cNvSpPr>
          <p:nvPr>
            <p:ph type="subTitle" idx="1"/>
          </p:nvPr>
        </p:nvSpPr>
        <p:spPr/>
        <p:txBody>
          <a:bodyPr>
            <a:normAutofit lnSpcReduction="10000"/>
          </a:bodyPr>
          <a:lstStyle/>
          <a:p>
            <a:r>
              <a:rPr lang="en-US" sz="1600" dirty="0"/>
              <a:t>Successful Strategies </a:t>
            </a:r>
          </a:p>
          <a:p>
            <a:r>
              <a:rPr lang="en-US" sz="1600" dirty="0"/>
              <a:t>		ideas to implement them</a:t>
            </a:r>
          </a:p>
          <a:p>
            <a:r>
              <a:rPr lang="en-US" sz="1600" dirty="0"/>
              <a:t>		 linking to your community, </a:t>
            </a:r>
          </a:p>
          <a:p>
            <a:r>
              <a:rPr lang="en-US" sz="1600" dirty="0"/>
              <a:t>		</a:t>
            </a:r>
            <a:r>
              <a:rPr lang="en-US" sz="1600" dirty="0" smtClean="0"/>
              <a:t>raising </a:t>
            </a:r>
            <a:r>
              <a:rPr lang="en-US" sz="1600" dirty="0"/>
              <a:t>your profile and </a:t>
            </a:r>
            <a:r>
              <a:rPr lang="en-US" sz="1600" dirty="0" smtClean="0"/>
              <a:t>strengthening </a:t>
            </a:r>
            <a:r>
              <a:rPr lang="en-US" sz="1600" dirty="0"/>
              <a:t>your club</a:t>
            </a:r>
          </a:p>
          <a:p>
            <a:endParaRPr lang="en-CA" dirty="0"/>
          </a:p>
        </p:txBody>
      </p:sp>
    </p:spTree>
    <p:extLst>
      <p:ext uri="{BB962C8B-B14F-4D97-AF65-F5344CB8AC3E}">
        <p14:creationId xmlns:p14="http://schemas.microsoft.com/office/powerpoint/2010/main" val="225213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b="1" dirty="0"/>
              <a:t>Membership Tips: Plan to be Visible</a:t>
            </a:r>
            <a:endParaRPr lang="en-CA" sz="3600" dirty="0"/>
          </a:p>
        </p:txBody>
      </p:sp>
      <p:sp>
        <p:nvSpPr>
          <p:cNvPr id="3" name="Content Placeholder 2"/>
          <p:cNvSpPr>
            <a:spLocks noGrp="1"/>
          </p:cNvSpPr>
          <p:nvPr>
            <p:ph idx="1"/>
          </p:nvPr>
        </p:nvSpPr>
        <p:spPr>
          <a:xfrm>
            <a:off x="457200" y="1600200"/>
            <a:ext cx="8229600" cy="5049982"/>
          </a:xfrm>
        </p:spPr>
        <p:txBody>
          <a:bodyPr>
            <a:normAutofit fontScale="85000" lnSpcReduction="20000"/>
          </a:bodyPr>
          <a:lstStyle/>
          <a:p>
            <a:r>
              <a:rPr lang="en-CA" dirty="0"/>
              <a:t>The most important factor in building a Club's membership is to increase its overall visibility in the community.  After all, no matter how good you are, they can't join you if they don't know you exist!  And now is a great time to get your programme ready for next year.</a:t>
            </a:r>
          </a:p>
          <a:p>
            <a:pPr marL="0" indent="0">
              <a:buNone/>
            </a:pPr>
            <a:r>
              <a:rPr lang="en-CA" dirty="0"/>
              <a:t> </a:t>
            </a:r>
          </a:p>
          <a:p>
            <a:r>
              <a:rPr lang="en-CA" dirty="0"/>
              <a:t>Women will be attracted to groups that are well known and respected, that provide opportunities for friendship and the pursuit of personal interests, and that are involved with initiatives for the greater good. </a:t>
            </a:r>
          </a:p>
          <a:p>
            <a:pPr marL="0" lvl="0" indent="0">
              <a:buNone/>
            </a:pPr>
            <a:r>
              <a:rPr lang="en-CA" sz="2600" dirty="0" smtClean="0"/>
              <a:t>Source: </a:t>
            </a:r>
            <a:r>
              <a:rPr lang="en-US" sz="2600" dirty="0"/>
              <a:t>CFUW Press Agency - April 25, 2014</a:t>
            </a:r>
            <a:endParaRPr lang="en-CA" sz="2600" dirty="0"/>
          </a:p>
          <a:p>
            <a:endParaRPr lang="en-CA" dirty="0"/>
          </a:p>
        </p:txBody>
      </p:sp>
    </p:spTree>
    <p:extLst>
      <p:ext uri="{BB962C8B-B14F-4D97-AF65-F5344CB8AC3E}">
        <p14:creationId xmlns:p14="http://schemas.microsoft.com/office/powerpoint/2010/main" val="119049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b="1" dirty="0"/>
              <a:t>Membership Tips: Plan to be Visible</a:t>
            </a:r>
            <a:endParaRPr lang="en-CA" sz="3600" dirty="0"/>
          </a:p>
        </p:txBody>
      </p:sp>
      <p:sp>
        <p:nvSpPr>
          <p:cNvPr id="3" name="Content Placeholder 2"/>
          <p:cNvSpPr>
            <a:spLocks noGrp="1"/>
          </p:cNvSpPr>
          <p:nvPr>
            <p:ph idx="1"/>
          </p:nvPr>
        </p:nvSpPr>
        <p:spPr>
          <a:xfrm>
            <a:off x="457200" y="1600200"/>
            <a:ext cx="8229600" cy="5049982"/>
          </a:xfrm>
        </p:spPr>
        <p:txBody>
          <a:bodyPr>
            <a:normAutofit/>
          </a:bodyPr>
          <a:lstStyle/>
          <a:p>
            <a:r>
              <a:rPr lang="en-CA" dirty="0"/>
              <a:t> </a:t>
            </a:r>
            <a:r>
              <a:rPr lang="en-CA" dirty="0" smtClean="0"/>
              <a:t>First, know your community: check out who lives there, and who is moving in, so you know who your target audience is. </a:t>
            </a:r>
          </a:p>
          <a:p>
            <a:endParaRPr lang="en-CA" dirty="0" smtClean="0"/>
          </a:p>
          <a:p>
            <a:r>
              <a:rPr lang="en-CA" dirty="0" smtClean="0"/>
              <a:t> Next, check out issues of local interest and upcoming events. Then, get out there and be part of things. </a:t>
            </a:r>
          </a:p>
          <a:p>
            <a:endParaRPr lang="en-CA" dirty="0" smtClean="0"/>
          </a:p>
          <a:p>
            <a:pPr marL="0" lvl="0" indent="0">
              <a:buNone/>
            </a:pPr>
            <a:r>
              <a:rPr lang="en-CA" sz="2600" dirty="0" smtClean="0"/>
              <a:t>Source: </a:t>
            </a:r>
            <a:r>
              <a:rPr lang="en-US" sz="2600" dirty="0"/>
              <a:t>CFUW Press Agency - April 25, 2014</a:t>
            </a:r>
            <a:endParaRPr lang="en-CA" sz="2600" dirty="0"/>
          </a:p>
          <a:p>
            <a:endParaRPr lang="en-CA" dirty="0"/>
          </a:p>
        </p:txBody>
      </p:sp>
    </p:spTree>
    <p:extLst>
      <p:ext uri="{BB962C8B-B14F-4D97-AF65-F5344CB8AC3E}">
        <p14:creationId xmlns:p14="http://schemas.microsoft.com/office/powerpoint/2010/main" val="276817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87601"/>
            <a:ext cx="8229600" cy="1143000"/>
          </a:xfrm>
        </p:spPr>
        <p:txBody>
          <a:bodyPr>
            <a:normAutofit fontScale="90000"/>
          </a:bodyPr>
          <a:lstStyle/>
          <a:p>
            <a:r>
              <a:rPr lang="en-CA" sz="3600" dirty="0" smtClean="0"/>
              <a:t/>
            </a:r>
            <a:br>
              <a:rPr lang="en-CA" sz="3600" dirty="0" smtClean="0"/>
            </a:br>
            <a:r>
              <a:rPr lang="en-CA" sz="3600" dirty="0" smtClean="0"/>
              <a:t>Here </a:t>
            </a:r>
            <a:r>
              <a:rPr lang="en-CA" sz="3600" dirty="0"/>
              <a:t>are some ideas that have worked for other clubs.</a:t>
            </a:r>
            <a:br>
              <a:rPr lang="en-CA" sz="3600" dirty="0"/>
            </a:br>
            <a:endParaRPr lang="en-CA" sz="3600" dirty="0"/>
          </a:p>
        </p:txBody>
      </p:sp>
      <p:sp>
        <p:nvSpPr>
          <p:cNvPr id="3" name="Content Placeholder 2"/>
          <p:cNvSpPr>
            <a:spLocks noGrp="1"/>
          </p:cNvSpPr>
          <p:nvPr>
            <p:ph idx="1"/>
          </p:nvPr>
        </p:nvSpPr>
        <p:spPr>
          <a:xfrm>
            <a:off x="457200" y="1101436"/>
            <a:ext cx="8229600" cy="5413664"/>
          </a:xfrm>
        </p:spPr>
        <p:txBody>
          <a:bodyPr>
            <a:noAutofit/>
          </a:bodyPr>
          <a:lstStyle/>
          <a:p>
            <a:pPr lvl="0"/>
            <a:endParaRPr lang="en-CA" sz="2400" b="1" i="1" dirty="0" smtClean="0"/>
          </a:p>
          <a:p>
            <a:pPr lvl="0"/>
            <a:r>
              <a:rPr lang="en-CA" sz="2400" b="1" i="1" dirty="0" smtClean="0"/>
              <a:t>Participate </a:t>
            </a:r>
            <a:r>
              <a:rPr lang="en-CA" sz="2400" b="1" i="1" dirty="0"/>
              <a:t>in community events</a:t>
            </a:r>
            <a:r>
              <a:rPr lang="en-CA" sz="2400" dirty="0"/>
              <a:t> and don't be shy to say who you </a:t>
            </a:r>
            <a:r>
              <a:rPr lang="en-CA" sz="2400" dirty="0" smtClean="0"/>
              <a:t>are (practise your elevator speech; handout business cards).</a:t>
            </a:r>
          </a:p>
          <a:p>
            <a:pPr marL="0" lvl="0" indent="0">
              <a:buNone/>
            </a:pPr>
            <a:endParaRPr lang="en-CA" sz="2400" dirty="0"/>
          </a:p>
          <a:p>
            <a:pPr lvl="0"/>
            <a:r>
              <a:rPr lang="en-CA" sz="2400" b="1" i="1" dirty="0"/>
              <a:t>Join with other like-minded organizations</a:t>
            </a:r>
            <a:r>
              <a:rPr lang="en-CA" sz="2400" dirty="0"/>
              <a:t> in celebrating events and/or advocating on issues important to the community and to the CFUW Mission. This is particularly useful for smaller clubs with limited resources</a:t>
            </a:r>
            <a:r>
              <a:rPr lang="en-CA" sz="2400" dirty="0" smtClean="0"/>
              <a:t>.</a:t>
            </a:r>
            <a:endParaRPr lang="en-CA" sz="2400" dirty="0"/>
          </a:p>
          <a:p>
            <a:pPr lvl="0"/>
            <a:endParaRPr lang="en-CA" sz="2400" dirty="0"/>
          </a:p>
          <a:p>
            <a:endParaRPr lang="en-CA" sz="1600" dirty="0"/>
          </a:p>
        </p:txBody>
      </p:sp>
    </p:spTree>
    <p:extLst>
      <p:ext uri="{BB962C8B-B14F-4D97-AF65-F5344CB8AC3E}">
        <p14:creationId xmlns:p14="http://schemas.microsoft.com/office/powerpoint/2010/main" val="391627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87601"/>
            <a:ext cx="8229600" cy="1143000"/>
          </a:xfrm>
        </p:spPr>
        <p:txBody>
          <a:bodyPr>
            <a:normAutofit fontScale="90000"/>
          </a:bodyPr>
          <a:lstStyle/>
          <a:p>
            <a:r>
              <a:rPr lang="en-CA" sz="3600" dirty="0" smtClean="0"/>
              <a:t/>
            </a:r>
            <a:br>
              <a:rPr lang="en-CA" sz="3600" dirty="0" smtClean="0"/>
            </a:br>
            <a:r>
              <a:rPr lang="en-CA" sz="3600" dirty="0" smtClean="0"/>
              <a:t>Here </a:t>
            </a:r>
            <a:r>
              <a:rPr lang="en-CA" sz="3600" dirty="0"/>
              <a:t>are some ideas that have worked for other clubs.</a:t>
            </a:r>
            <a:br>
              <a:rPr lang="en-CA" sz="3600" dirty="0"/>
            </a:br>
            <a:endParaRPr lang="en-CA" sz="3600" dirty="0"/>
          </a:p>
        </p:txBody>
      </p:sp>
      <p:sp>
        <p:nvSpPr>
          <p:cNvPr id="3" name="Content Placeholder 2"/>
          <p:cNvSpPr>
            <a:spLocks noGrp="1"/>
          </p:cNvSpPr>
          <p:nvPr>
            <p:ph idx="1"/>
          </p:nvPr>
        </p:nvSpPr>
        <p:spPr>
          <a:xfrm>
            <a:off x="457200" y="1101436"/>
            <a:ext cx="8229600" cy="5413664"/>
          </a:xfrm>
        </p:spPr>
        <p:txBody>
          <a:bodyPr>
            <a:noAutofit/>
          </a:bodyPr>
          <a:lstStyle/>
          <a:p>
            <a:pPr lvl="0"/>
            <a:endParaRPr lang="en-CA" sz="2400" b="1" i="1" dirty="0" smtClean="0"/>
          </a:p>
          <a:p>
            <a:pPr lvl="0"/>
            <a:r>
              <a:rPr lang="en-CA" sz="2400" b="1" i="1" dirty="0" smtClean="0"/>
              <a:t>Have </a:t>
            </a:r>
            <a:r>
              <a:rPr lang="en-CA" sz="2400" b="1" i="1" dirty="0"/>
              <a:t>some meetings that are open to the public</a:t>
            </a:r>
            <a:r>
              <a:rPr lang="en-CA" sz="2400" dirty="0"/>
              <a:t> and plan them with community issues and resources in mind. Be sure to advertise them - most communities have opportunities for free </a:t>
            </a:r>
            <a:r>
              <a:rPr lang="en-CA" sz="2400" dirty="0" smtClean="0"/>
              <a:t>publicity (Fredericton had a speakers series &amp; got a 10% increase 2 years in a row).</a:t>
            </a:r>
            <a:r>
              <a:rPr lang="en-CA" sz="2400" dirty="0"/>
              <a:t> </a:t>
            </a:r>
            <a:endParaRPr lang="en-CA" sz="2400" dirty="0" smtClean="0"/>
          </a:p>
          <a:p>
            <a:pPr lvl="0"/>
            <a:endParaRPr lang="en-CA" sz="2400" dirty="0"/>
          </a:p>
          <a:p>
            <a:r>
              <a:rPr lang="en-CA" sz="2400" dirty="0"/>
              <a:t> </a:t>
            </a:r>
            <a:r>
              <a:rPr lang="en-CA" sz="2400" b="1" i="1" dirty="0"/>
              <a:t>Be accessible!</a:t>
            </a:r>
            <a:r>
              <a:rPr lang="en-CA" sz="2400" dirty="0"/>
              <a:t> Meet in a public venue and be sure that activities are held at a time when working women can attend. Offer to provide rides for members with transportation problems.</a:t>
            </a:r>
          </a:p>
          <a:p>
            <a:pPr lvl="0"/>
            <a:r>
              <a:rPr lang="en-CA" sz="2400" dirty="0"/>
              <a:t>  </a:t>
            </a:r>
          </a:p>
          <a:p>
            <a:endParaRPr lang="en-CA" sz="1600" dirty="0"/>
          </a:p>
        </p:txBody>
      </p:sp>
    </p:spTree>
    <p:extLst>
      <p:ext uri="{BB962C8B-B14F-4D97-AF65-F5344CB8AC3E}">
        <p14:creationId xmlns:p14="http://schemas.microsoft.com/office/powerpoint/2010/main" val="92279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87601"/>
            <a:ext cx="8229600" cy="1143000"/>
          </a:xfrm>
        </p:spPr>
        <p:txBody>
          <a:bodyPr>
            <a:normAutofit fontScale="90000"/>
          </a:bodyPr>
          <a:lstStyle/>
          <a:p>
            <a:r>
              <a:rPr lang="en-CA" sz="3600" dirty="0" smtClean="0"/>
              <a:t/>
            </a:r>
            <a:br>
              <a:rPr lang="en-CA" sz="3600" dirty="0" smtClean="0"/>
            </a:br>
            <a:r>
              <a:rPr lang="en-CA" sz="3600" dirty="0" smtClean="0"/>
              <a:t>Here </a:t>
            </a:r>
            <a:r>
              <a:rPr lang="en-CA" sz="3600" dirty="0"/>
              <a:t>are some ideas that have worked for other clubs.</a:t>
            </a:r>
            <a:br>
              <a:rPr lang="en-CA" sz="3600" dirty="0"/>
            </a:br>
            <a:endParaRPr lang="en-CA" sz="3600" dirty="0"/>
          </a:p>
        </p:txBody>
      </p:sp>
      <p:sp>
        <p:nvSpPr>
          <p:cNvPr id="3" name="Content Placeholder 2"/>
          <p:cNvSpPr>
            <a:spLocks noGrp="1"/>
          </p:cNvSpPr>
          <p:nvPr>
            <p:ph idx="1"/>
          </p:nvPr>
        </p:nvSpPr>
        <p:spPr>
          <a:xfrm>
            <a:off x="457200" y="1101436"/>
            <a:ext cx="8229600" cy="5413664"/>
          </a:xfrm>
        </p:spPr>
        <p:txBody>
          <a:bodyPr>
            <a:noAutofit/>
          </a:bodyPr>
          <a:lstStyle/>
          <a:p>
            <a:pPr marL="0" lvl="0" indent="0">
              <a:buNone/>
            </a:pPr>
            <a:endParaRPr lang="en-CA" sz="2400" dirty="0"/>
          </a:p>
          <a:p>
            <a:pPr lvl="0"/>
            <a:r>
              <a:rPr lang="en-CA" sz="2400" b="1" i="1" dirty="0"/>
              <a:t>Offer some ongoing special service to the community</a:t>
            </a:r>
            <a:r>
              <a:rPr lang="en-CA" sz="2400" dirty="0"/>
              <a:t> such as electoral or other forums, or scholarships (and make sure people know that you are the sponsor</a:t>
            </a:r>
            <a:r>
              <a:rPr lang="en-CA" sz="2400" dirty="0" smtClean="0"/>
              <a:t>!)</a:t>
            </a:r>
          </a:p>
          <a:p>
            <a:pPr lvl="0"/>
            <a:endParaRPr lang="en-CA" sz="2400" dirty="0" smtClean="0"/>
          </a:p>
          <a:p>
            <a:r>
              <a:rPr lang="en-CA" sz="2400" b="1" i="1" dirty="0"/>
              <a:t>Offer Interest Groups that are attractive to women in your community</a:t>
            </a:r>
            <a:r>
              <a:rPr lang="en-CA" sz="2400" dirty="0"/>
              <a:t>.  It is important to offer Book and Dining groups, but in some communities activities such as walking/hiking and bridge might also be popular.  Don't be afraid to try new ones - it's inexpensive and fun.</a:t>
            </a:r>
          </a:p>
          <a:p>
            <a:pPr lvl="0"/>
            <a:endParaRPr lang="en-CA" sz="2400" dirty="0"/>
          </a:p>
        </p:txBody>
      </p:sp>
    </p:spTree>
    <p:extLst>
      <p:ext uri="{BB962C8B-B14F-4D97-AF65-F5344CB8AC3E}">
        <p14:creationId xmlns:p14="http://schemas.microsoft.com/office/powerpoint/2010/main" val="3977313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87601"/>
            <a:ext cx="8229600" cy="1143000"/>
          </a:xfrm>
        </p:spPr>
        <p:txBody>
          <a:bodyPr>
            <a:normAutofit fontScale="90000"/>
          </a:bodyPr>
          <a:lstStyle/>
          <a:p>
            <a:r>
              <a:rPr lang="en-CA" sz="3600" dirty="0" smtClean="0"/>
              <a:t/>
            </a:r>
            <a:br>
              <a:rPr lang="en-CA" sz="3600" dirty="0" smtClean="0"/>
            </a:br>
            <a:r>
              <a:rPr lang="en-CA" sz="3600" dirty="0" smtClean="0"/>
              <a:t>Here </a:t>
            </a:r>
            <a:r>
              <a:rPr lang="en-CA" sz="3600" dirty="0"/>
              <a:t>are some ideas that have worked for other clubs.</a:t>
            </a:r>
            <a:br>
              <a:rPr lang="en-CA" sz="3600" dirty="0"/>
            </a:br>
            <a:endParaRPr lang="en-CA" sz="3600" dirty="0"/>
          </a:p>
        </p:txBody>
      </p:sp>
      <p:sp>
        <p:nvSpPr>
          <p:cNvPr id="3" name="Content Placeholder 2"/>
          <p:cNvSpPr>
            <a:spLocks noGrp="1"/>
          </p:cNvSpPr>
          <p:nvPr>
            <p:ph idx="1"/>
          </p:nvPr>
        </p:nvSpPr>
        <p:spPr>
          <a:xfrm>
            <a:off x="457200" y="1101436"/>
            <a:ext cx="8229600" cy="5413664"/>
          </a:xfrm>
        </p:spPr>
        <p:txBody>
          <a:bodyPr>
            <a:noAutofit/>
          </a:bodyPr>
          <a:lstStyle/>
          <a:p>
            <a:pPr lvl="0"/>
            <a:endParaRPr lang="en-CA" sz="2400" b="1" i="1" dirty="0" smtClean="0"/>
          </a:p>
          <a:p>
            <a:pPr lvl="0"/>
            <a:r>
              <a:rPr lang="en-CA" sz="2400" b="1" i="1" dirty="0" smtClean="0"/>
              <a:t>Be </a:t>
            </a:r>
            <a:r>
              <a:rPr lang="en-CA" sz="2400" b="1" i="1" dirty="0"/>
              <a:t>accessible!</a:t>
            </a:r>
            <a:r>
              <a:rPr lang="en-CA" sz="2400" dirty="0"/>
              <a:t> Meet in a public venue and be sure that activities are held at a time when working women can attend. Offer to provide rides for members with transportation problems</a:t>
            </a:r>
            <a:r>
              <a:rPr lang="en-CA" sz="2400" dirty="0" smtClean="0"/>
              <a:t>.</a:t>
            </a:r>
          </a:p>
          <a:p>
            <a:pPr marL="0" lvl="0" indent="0">
              <a:buNone/>
            </a:pPr>
            <a:endParaRPr lang="en-CA" sz="2400" dirty="0"/>
          </a:p>
          <a:p>
            <a:pPr lvl="0"/>
            <a:r>
              <a:rPr lang="en-CA" sz="2400" b="1" i="1" dirty="0"/>
              <a:t>Offer some ongoing special service to the community</a:t>
            </a:r>
            <a:r>
              <a:rPr lang="en-CA" sz="2400" dirty="0"/>
              <a:t> such as electoral or other forums, or scholarships (and make sure people know that you are the sponsor!)</a:t>
            </a:r>
          </a:p>
          <a:p>
            <a:endParaRPr lang="en-CA" sz="2400" dirty="0"/>
          </a:p>
        </p:txBody>
      </p:sp>
    </p:spTree>
    <p:extLst>
      <p:ext uri="{BB962C8B-B14F-4D97-AF65-F5344CB8AC3E}">
        <p14:creationId xmlns:p14="http://schemas.microsoft.com/office/powerpoint/2010/main" val="896381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87601"/>
            <a:ext cx="8229600" cy="1143000"/>
          </a:xfrm>
        </p:spPr>
        <p:txBody>
          <a:bodyPr>
            <a:normAutofit fontScale="90000"/>
          </a:bodyPr>
          <a:lstStyle/>
          <a:p>
            <a:r>
              <a:rPr lang="en-CA" sz="3600" dirty="0" smtClean="0"/>
              <a:t/>
            </a:r>
            <a:br>
              <a:rPr lang="en-CA" sz="3600" dirty="0" smtClean="0"/>
            </a:br>
            <a:r>
              <a:rPr lang="en-CA" sz="3600" dirty="0" smtClean="0"/>
              <a:t>Here </a:t>
            </a:r>
            <a:r>
              <a:rPr lang="en-CA" sz="3600" dirty="0"/>
              <a:t>are some ideas that have worked for other clubs.</a:t>
            </a:r>
            <a:br>
              <a:rPr lang="en-CA" sz="3600" dirty="0"/>
            </a:br>
            <a:endParaRPr lang="en-CA" sz="3600" dirty="0"/>
          </a:p>
        </p:txBody>
      </p:sp>
      <p:sp>
        <p:nvSpPr>
          <p:cNvPr id="3" name="Content Placeholder 2"/>
          <p:cNvSpPr>
            <a:spLocks noGrp="1"/>
          </p:cNvSpPr>
          <p:nvPr>
            <p:ph idx="1"/>
          </p:nvPr>
        </p:nvSpPr>
        <p:spPr>
          <a:xfrm>
            <a:off x="457200" y="1101436"/>
            <a:ext cx="8229600" cy="5413664"/>
          </a:xfrm>
        </p:spPr>
        <p:txBody>
          <a:bodyPr>
            <a:noAutofit/>
          </a:bodyPr>
          <a:lstStyle/>
          <a:p>
            <a:pPr lvl="0"/>
            <a:endParaRPr lang="en-CA" sz="2400" b="1" i="1" dirty="0" smtClean="0"/>
          </a:p>
          <a:p>
            <a:pPr lvl="0"/>
            <a:r>
              <a:rPr lang="en-CA" sz="2400" b="1" i="1" dirty="0" smtClean="0"/>
              <a:t>And </a:t>
            </a:r>
            <a:r>
              <a:rPr lang="en-CA" sz="2400" b="1" i="1" dirty="0"/>
              <a:t>finally, don't forget that it's OK to brag a little!</a:t>
            </a:r>
            <a:r>
              <a:rPr lang="en-CA" sz="2400" dirty="0"/>
              <a:t> Tell your local newspaper, radio or TV station about your Club's activities and accomplishments and be sure to post them on your Club's website and Facebook page (National's as well</a:t>
            </a:r>
            <a:r>
              <a:rPr lang="en-CA" sz="2400" dirty="0" smtClean="0"/>
              <a:t>).</a:t>
            </a:r>
          </a:p>
          <a:p>
            <a:pPr lvl="0"/>
            <a:endParaRPr lang="en-CA" sz="2400" dirty="0" smtClean="0"/>
          </a:p>
          <a:p>
            <a:pPr lvl="0"/>
            <a:r>
              <a:rPr lang="en-CA" sz="2400" b="1" dirty="0" smtClean="0"/>
              <a:t>Use our tag line on all your media pieces:</a:t>
            </a:r>
          </a:p>
          <a:p>
            <a:pPr marL="0" lvl="0" indent="0">
              <a:buNone/>
            </a:pPr>
            <a:r>
              <a:rPr lang="en-CA" sz="2400" b="1" dirty="0" smtClean="0"/>
              <a:t>	</a:t>
            </a:r>
            <a:r>
              <a:rPr lang="en-CA" sz="2400" b="1" dirty="0" smtClean="0">
                <a:solidFill>
                  <a:schemeClr val="tx2">
                    <a:lumMod val="60000"/>
                    <a:lumOff val="40000"/>
                  </a:schemeClr>
                </a:solidFill>
              </a:rPr>
              <a:t>The </a:t>
            </a:r>
            <a:r>
              <a:rPr lang="en-CA" sz="2400" b="1" dirty="0">
                <a:solidFill>
                  <a:schemeClr val="tx2">
                    <a:lumMod val="60000"/>
                    <a:lumOff val="40000"/>
                  </a:schemeClr>
                </a:solidFill>
              </a:rPr>
              <a:t>Power of Women Working Together</a:t>
            </a:r>
            <a:endParaRPr lang="en-CA" sz="2400" dirty="0">
              <a:solidFill>
                <a:schemeClr val="tx2">
                  <a:lumMod val="60000"/>
                  <a:lumOff val="40000"/>
                </a:schemeClr>
              </a:solidFill>
            </a:endParaRPr>
          </a:p>
          <a:p>
            <a:pPr marL="0" indent="0">
              <a:buNone/>
            </a:pPr>
            <a:r>
              <a:rPr lang="en-CA" sz="2400" b="1" dirty="0" smtClean="0">
                <a:solidFill>
                  <a:schemeClr val="tx2">
                    <a:lumMod val="60000"/>
                    <a:lumOff val="40000"/>
                  </a:schemeClr>
                </a:solidFill>
              </a:rPr>
              <a:t>	La </a:t>
            </a:r>
            <a:r>
              <a:rPr lang="en-CA" sz="2400" b="1" dirty="0">
                <a:solidFill>
                  <a:schemeClr val="tx2">
                    <a:lumMod val="60000"/>
                    <a:lumOff val="40000"/>
                  </a:schemeClr>
                </a:solidFill>
              </a:rPr>
              <a:t>puissance au </a:t>
            </a:r>
            <a:r>
              <a:rPr lang="en-CA" sz="2400" b="1" dirty="0" err="1">
                <a:solidFill>
                  <a:schemeClr val="tx2">
                    <a:lumMod val="60000"/>
                    <a:lumOff val="40000"/>
                  </a:schemeClr>
                </a:solidFill>
              </a:rPr>
              <a:t>féminin</a:t>
            </a:r>
            <a:r>
              <a:rPr lang="en-CA" sz="2400" b="1" dirty="0">
                <a:solidFill>
                  <a:schemeClr val="tx2">
                    <a:lumMod val="60000"/>
                    <a:lumOff val="40000"/>
                  </a:schemeClr>
                </a:solidFill>
              </a:rPr>
              <a:t>: ensemble pour </a:t>
            </a:r>
            <a:r>
              <a:rPr lang="en-CA" sz="2400" b="1" dirty="0" err="1">
                <a:solidFill>
                  <a:schemeClr val="tx2">
                    <a:lumMod val="60000"/>
                    <a:lumOff val="40000"/>
                  </a:schemeClr>
                </a:solidFill>
              </a:rPr>
              <a:t>réussir</a:t>
            </a:r>
            <a:r>
              <a:rPr lang="en-CA" sz="2400" dirty="0"/>
              <a:t> </a:t>
            </a:r>
            <a:endParaRPr lang="en-CA" sz="2400" dirty="0" smtClean="0"/>
          </a:p>
          <a:p>
            <a:pPr marL="0" indent="0">
              <a:buNone/>
            </a:pPr>
            <a:r>
              <a:rPr lang="en-CA" sz="2400" dirty="0" smtClean="0"/>
              <a:t>with your website address (or the national one) included</a:t>
            </a:r>
            <a:endParaRPr lang="en-CA" sz="2400" dirty="0"/>
          </a:p>
          <a:p>
            <a:endParaRPr lang="en-CA" sz="1600" dirty="0"/>
          </a:p>
        </p:txBody>
      </p:sp>
    </p:spTree>
    <p:extLst>
      <p:ext uri="{BB962C8B-B14F-4D97-AF65-F5344CB8AC3E}">
        <p14:creationId xmlns:p14="http://schemas.microsoft.com/office/powerpoint/2010/main" val="2472415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b="1" u="sng" dirty="0" smtClean="0"/>
              <a:t/>
            </a:r>
            <a:br>
              <a:rPr lang="en-CA" sz="4000" b="1" u="sng" dirty="0" smtClean="0"/>
            </a:br>
            <a:r>
              <a:rPr lang="en-CA" sz="4000" b="1" dirty="0" smtClean="0"/>
              <a:t>Kick-starting </a:t>
            </a:r>
            <a:r>
              <a:rPr lang="en-CA" sz="4000" b="1" dirty="0"/>
              <a:t>Your Recruitment Campaign</a:t>
            </a:r>
            <a:r>
              <a:rPr lang="en-CA" sz="4000" dirty="0"/>
              <a:t/>
            </a:r>
            <a:br>
              <a:rPr lang="en-CA" sz="4000" dirty="0"/>
            </a:br>
            <a:endParaRPr lang="en-CA" dirty="0"/>
          </a:p>
        </p:txBody>
      </p:sp>
      <p:sp>
        <p:nvSpPr>
          <p:cNvPr id="3" name="Content Placeholder 2"/>
          <p:cNvSpPr>
            <a:spLocks noGrp="1"/>
          </p:cNvSpPr>
          <p:nvPr>
            <p:ph idx="1"/>
          </p:nvPr>
        </p:nvSpPr>
        <p:spPr>
          <a:xfrm>
            <a:off x="457200" y="1417638"/>
            <a:ext cx="8229600" cy="5222153"/>
          </a:xfrm>
        </p:spPr>
        <p:txBody>
          <a:bodyPr>
            <a:noAutofit/>
          </a:bodyPr>
          <a:lstStyle/>
          <a:p>
            <a:pPr lvl="0"/>
            <a:r>
              <a:rPr lang="en-CA" sz="1800" dirty="0" smtClean="0">
                <a:latin typeface="Arial" panose="020B0604020202020204" pitchFamily="34" charset="0"/>
                <a:cs typeface="Arial" panose="020B0604020202020204" pitchFamily="34" charset="0"/>
              </a:rPr>
              <a:t>Have </a:t>
            </a:r>
            <a:r>
              <a:rPr lang="en-CA" sz="1800" dirty="0">
                <a:latin typeface="Arial" panose="020B0604020202020204" pitchFamily="34" charset="0"/>
                <a:cs typeface="Arial" panose="020B0604020202020204" pitchFamily="34" charset="0"/>
              </a:rPr>
              <a:t>a table at a town festival with brochures (Pickering)</a:t>
            </a:r>
          </a:p>
          <a:p>
            <a:pPr lvl="0"/>
            <a:r>
              <a:rPr lang="en-CA" sz="1800" dirty="0">
                <a:latin typeface="Arial" panose="020B0604020202020204" pitchFamily="34" charset="0"/>
                <a:cs typeface="Arial" panose="020B0604020202020204" pitchFamily="34" charset="0"/>
              </a:rPr>
              <a:t>Hold an author`s night open to the entire community. Talk about the Club.</a:t>
            </a:r>
          </a:p>
          <a:p>
            <a:pPr lvl="0"/>
            <a:r>
              <a:rPr lang="en-CA" sz="1800" dirty="0">
                <a:latin typeface="Arial" panose="020B0604020202020204" pitchFamily="34" charset="0"/>
                <a:cs typeface="Arial" panose="020B0604020202020204" pitchFamily="34" charset="0"/>
              </a:rPr>
              <a:t>Ask existing members to bring 2 new members</a:t>
            </a:r>
          </a:p>
          <a:p>
            <a:pPr lvl="0"/>
            <a:r>
              <a:rPr lang="en-CA" sz="1800" dirty="0">
                <a:latin typeface="Arial" panose="020B0604020202020204" pitchFamily="34" charset="0"/>
                <a:cs typeface="Arial" panose="020B0604020202020204" pitchFamily="34" charset="0"/>
              </a:rPr>
              <a:t>Most successful to bring friends – personal recommendation of the club&lt;Highest retention value is when they come with a friend (Pickering)</a:t>
            </a:r>
          </a:p>
          <a:p>
            <a:pPr lvl="0"/>
            <a:r>
              <a:rPr lang="en-CA" sz="1800" dirty="0">
                <a:latin typeface="Arial" panose="020B0604020202020204" pitchFamily="34" charset="0"/>
                <a:cs typeface="Arial" panose="020B0604020202020204" pitchFamily="34" charset="0"/>
              </a:rPr>
              <a:t>Open house in condo community room and surrounding buildings (North York)</a:t>
            </a:r>
          </a:p>
          <a:p>
            <a:pPr lvl="0"/>
            <a:r>
              <a:rPr lang="en-CA" sz="1800" dirty="0">
                <a:latin typeface="Arial" panose="020B0604020202020204" pitchFamily="34" charset="0"/>
                <a:cs typeface="Arial" panose="020B0604020202020204" pitchFamily="34" charset="0"/>
              </a:rPr>
              <a:t>Pickering tried luxury retirement complex open house – but no interest. They also set up a table at Bell retirement group – no recruits yet</a:t>
            </a:r>
          </a:p>
          <a:p>
            <a:pPr lvl="0"/>
            <a:r>
              <a:rPr lang="en-CA" sz="1800" dirty="0">
                <a:latin typeface="Arial" panose="020B0604020202020204" pitchFamily="34" charset="0"/>
                <a:cs typeface="Arial" panose="020B0604020202020204" pitchFamily="34" charset="0"/>
              </a:rPr>
              <a:t>Use a draw to pull in people</a:t>
            </a:r>
          </a:p>
          <a:p>
            <a:pPr lvl="0"/>
            <a:r>
              <a:rPr lang="en-CA" sz="1800" dirty="0">
                <a:latin typeface="Arial" panose="020B0604020202020204" pitchFamily="34" charset="0"/>
                <a:cs typeface="Arial" panose="020B0604020202020204" pitchFamily="34" charset="0"/>
              </a:rPr>
              <a:t>One club is planning to go to Zoomers shows. Maybe all Toronto clubs should get together on a recruitment plan. One club had a problem getting members to work at a table</a:t>
            </a:r>
          </a:p>
          <a:p>
            <a:pPr lvl="1"/>
            <a:endParaRPr lang="en-CA" sz="1800" dirty="0">
              <a:latin typeface="Arial" panose="020B0604020202020204" pitchFamily="34" charset="0"/>
              <a:cs typeface="Arial" panose="020B0604020202020204" pitchFamily="34" charset="0"/>
            </a:endParaRPr>
          </a:p>
          <a:p>
            <a:pPr marL="457200" lvl="1" indent="0">
              <a:buNone/>
            </a:pPr>
            <a:endParaRPr lang="en-CA" sz="1050" dirty="0" smtClean="0"/>
          </a:p>
          <a:p>
            <a:pPr marL="457200" lvl="1" indent="0">
              <a:buNone/>
            </a:pPr>
            <a:endParaRPr lang="en-CA" sz="1050" dirty="0"/>
          </a:p>
          <a:p>
            <a:pPr marL="457200" lvl="1" indent="0">
              <a:buNone/>
            </a:pPr>
            <a:endParaRPr lang="en-CA" sz="1050" dirty="0" smtClean="0"/>
          </a:p>
          <a:p>
            <a:pPr marL="457200" lvl="1" indent="0">
              <a:buNone/>
            </a:pPr>
            <a:endParaRPr lang="en-CA" sz="1050" dirty="0" smtClean="0"/>
          </a:p>
          <a:p>
            <a:pPr marL="457200" lvl="1" indent="0">
              <a:buNone/>
            </a:pPr>
            <a:r>
              <a:rPr lang="en-CA" sz="1050" dirty="0" smtClean="0"/>
              <a:t>Source: 2014 AGM Membership Workshop Notes</a:t>
            </a:r>
            <a:endParaRPr lang="en-CA" sz="1050" dirty="0"/>
          </a:p>
          <a:p>
            <a:endParaRPr lang="en-CA" sz="1050" dirty="0"/>
          </a:p>
        </p:txBody>
      </p:sp>
    </p:spTree>
    <p:extLst>
      <p:ext uri="{BB962C8B-B14F-4D97-AF65-F5344CB8AC3E}">
        <p14:creationId xmlns:p14="http://schemas.microsoft.com/office/powerpoint/2010/main" val="429344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9926"/>
          </a:xfrm>
        </p:spPr>
        <p:txBody>
          <a:bodyPr>
            <a:normAutofit fontScale="90000"/>
          </a:bodyPr>
          <a:lstStyle/>
          <a:p>
            <a:r>
              <a:rPr lang="en-CA" sz="3600" b="1" dirty="0" smtClean="0"/>
              <a:t/>
            </a:r>
            <a:br>
              <a:rPr lang="en-CA" sz="3600" b="1" dirty="0" smtClean="0"/>
            </a:br>
            <a:r>
              <a:rPr lang="en-CA" sz="3600" b="1" dirty="0" smtClean="0"/>
              <a:t>Kick-starting </a:t>
            </a:r>
            <a:r>
              <a:rPr lang="en-CA" sz="3600" b="1" dirty="0"/>
              <a:t>Your Recruitment Campaign</a:t>
            </a:r>
            <a:r>
              <a:rPr lang="en-CA" sz="3600" dirty="0"/>
              <a:t/>
            </a:r>
            <a:br>
              <a:rPr lang="en-CA" sz="3600" dirty="0"/>
            </a:br>
            <a:endParaRPr lang="en-CA" sz="3600" dirty="0"/>
          </a:p>
        </p:txBody>
      </p:sp>
      <p:sp>
        <p:nvSpPr>
          <p:cNvPr id="3" name="Content Placeholder 2"/>
          <p:cNvSpPr>
            <a:spLocks noGrp="1"/>
          </p:cNvSpPr>
          <p:nvPr>
            <p:ph idx="1"/>
          </p:nvPr>
        </p:nvSpPr>
        <p:spPr>
          <a:xfrm>
            <a:off x="457200" y="1184564"/>
            <a:ext cx="8229600" cy="5559136"/>
          </a:xfrm>
        </p:spPr>
        <p:txBody>
          <a:bodyPr>
            <a:normAutofit fontScale="92500" lnSpcReduction="10000"/>
          </a:bodyPr>
          <a:lstStyle/>
          <a:p>
            <a:pPr lvl="0"/>
            <a:endParaRPr lang="en-CA" sz="2000" dirty="0" smtClean="0"/>
          </a:p>
          <a:p>
            <a:pPr lvl="0"/>
            <a:r>
              <a:rPr lang="en-CA" sz="2000" dirty="0" smtClean="0"/>
              <a:t>Put </a:t>
            </a:r>
            <a:r>
              <a:rPr lang="en-CA" sz="2000" dirty="0"/>
              <a:t>ads in the local paper about upcoming programs&lt;Put events in local calendars&lt;Communicate!</a:t>
            </a:r>
          </a:p>
          <a:p>
            <a:pPr lvl="0"/>
            <a:r>
              <a:rPr lang="en-CA" sz="2000" dirty="0"/>
              <a:t>Invited versus open – we will die off if not open</a:t>
            </a:r>
          </a:p>
          <a:p>
            <a:pPr lvl="0"/>
            <a:r>
              <a:rPr lang="en-CA" sz="2000" dirty="0"/>
              <a:t>Important – embrace/ buddy</a:t>
            </a:r>
          </a:p>
          <a:p>
            <a:pPr lvl="0"/>
            <a:r>
              <a:rPr lang="en-CA" sz="2000" dirty="0"/>
              <a:t>Most members from big book sale – have a table there</a:t>
            </a:r>
          </a:p>
          <a:p>
            <a:pPr lvl="0"/>
            <a:r>
              <a:rPr lang="en-CA" sz="2000" dirty="0"/>
              <a:t>First meeting is open house</a:t>
            </a:r>
          </a:p>
          <a:p>
            <a:pPr lvl="0"/>
            <a:r>
              <a:rPr lang="en-CA" sz="2000" dirty="0"/>
              <a:t>Unsure how many people at universities know about CFUW – we need publicity re CFUW nationally, done nationally at all universities</a:t>
            </a:r>
          </a:p>
          <a:p>
            <a:pPr lvl="0"/>
            <a:r>
              <a:rPr lang="en-CA" sz="2000" dirty="0"/>
              <a:t>Need better partnerships with universities receiving scholarships</a:t>
            </a:r>
          </a:p>
          <a:p>
            <a:pPr lvl="0"/>
            <a:r>
              <a:rPr lang="en-CA" sz="2000" dirty="0"/>
              <a:t>Common groups to approach:</a:t>
            </a:r>
          </a:p>
          <a:p>
            <a:pPr lvl="1"/>
            <a:r>
              <a:rPr lang="en-CA" sz="2000" dirty="0"/>
              <a:t>Retired teachers                                      - Probus</a:t>
            </a:r>
          </a:p>
          <a:p>
            <a:pPr lvl="1"/>
            <a:r>
              <a:rPr lang="en-CA" sz="2000" dirty="0"/>
              <a:t>Retirement groups                                   - </a:t>
            </a:r>
            <a:r>
              <a:rPr lang="en-CA" sz="2000" dirty="0" smtClean="0"/>
              <a:t>Zoomers</a:t>
            </a:r>
          </a:p>
          <a:p>
            <a:pPr marL="457200" lvl="1" indent="0">
              <a:buNone/>
            </a:pPr>
            <a:endParaRPr lang="en-CA" sz="2000" dirty="0" smtClean="0"/>
          </a:p>
          <a:p>
            <a:pPr marL="457200" lvl="1" indent="0">
              <a:buNone/>
            </a:pPr>
            <a:endParaRPr lang="en-CA" sz="2000" dirty="0"/>
          </a:p>
          <a:p>
            <a:pPr marL="457200" lvl="1" indent="0">
              <a:buNone/>
            </a:pPr>
            <a:endParaRPr lang="en-CA" sz="2000" dirty="0"/>
          </a:p>
          <a:p>
            <a:pPr marL="457200" lvl="1" indent="0">
              <a:buNone/>
            </a:pPr>
            <a:endParaRPr lang="en-CA" sz="1050" dirty="0" smtClean="0"/>
          </a:p>
          <a:p>
            <a:pPr marL="457200" lvl="1" indent="0">
              <a:buNone/>
            </a:pPr>
            <a:endParaRPr lang="en-CA" sz="1050" dirty="0"/>
          </a:p>
          <a:p>
            <a:pPr marL="457200" lvl="1" indent="0">
              <a:buNone/>
            </a:pPr>
            <a:r>
              <a:rPr lang="en-CA" sz="1050" dirty="0" smtClean="0"/>
              <a:t>Source</a:t>
            </a:r>
            <a:r>
              <a:rPr lang="en-CA" sz="1050" dirty="0"/>
              <a:t>: 2014 AGM Membership Workshop Notes</a:t>
            </a:r>
          </a:p>
          <a:p>
            <a:pPr marL="457200" lvl="1" indent="0">
              <a:buNone/>
            </a:pPr>
            <a:endParaRPr lang="en-CA" sz="1600" dirty="0" smtClean="0"/>
          </a:p>
          <a:p>
            <a:pPr lvl="1"/>
            <a:endParaRPr lang="en-CA" sz="2000" dirty="0"/>
          </a:p>
        </p:txBody>
      </p:sp>
    </p:spTree>
    <p:extLst>
      <p:ext uri="{BB962C8B-B14F-4D97-AF65-F5344CB8AC3E}">
        <p14:creationId xmlns:p14="http://schemas.microsoft.com/office/powerpoint/2010/main" val="309549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170730"/>
            <a:ext cx="8229600" cy="60858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CA" sz="3600" b="1" dirty="0" smtClean="0">
                <a:ln w="12700">
                  <a:solidFill>
                    <a:schemeClr val="accent5"/>
                  </a:solidFill>
                  <a:prstDash val="solid"/>
                </a:ln>
                <a:pattFill prst="ltDnDiag">
                  <a:fgClr>
                    <a:schemeClr val="accent5">
                      <a:lumMod val="60000"/>
                      <a:lumOff val="40000"/>
                    </a:schemeClr>
                  </a:fgClr>
                  <a:bgClr>
                    <a:schemeClr val="bg1"/>
                  </a:bgClr>
                </a:pattFill>
              </a:rPr>
              <a:t>Retention -  we want women to stay</a:t>
            </a:r>
            <a:endParaRPr lang="en-CA" sz="3600"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694295"/>
              </p:ext>
            </p:extLst>
          </p:nvPr>
        </p:nvGraphicFramePr>
        <p:xfrm>
          <a:off x="0" y="852056"/>
          <a:ext cx="8915399" cy="5452918"/>
        </p:xfrm>
        <a:graphic>
          <a:graphicData uri="http://schemas.openxmlformats.org/drawingml/2006/table">
            <a:tbl>
              <a:tblPr firstRow="1" firstCol="1" bandRow="1">
                <a:tableStyleId>{5C22544A-7EE6-4342-B048-85BDC9FD1C3A}</a:tableStyleId>
              </a:tblPr>
              <a:tblGrid>
                <a:gridCol w="8915399"/>
              </a:tblGrid>
              <a:tr h="645105">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Have a variety of Interest Groups </a:t>
                      </a:r>
                      <a:r>
                        <a:rPr lang="en-CA" sz="2000" dirty="0" smtClean="0">
                          <a:effectLst/>
                          <a:latin typeface="Arial" panose="020B0604020202020204" pitchFamily="34" charset="0"/>
                          <a:cs typeface="Arial" panose="020B0604020202020204" pitchFamily="34" charset="0"/>
                        </a:rPr>
                        <a:t>including</a:t>
                      </a:r>
                      <a:r>
                        <a:rPr lang="en-CA" sz="2000" baseline="0" dirty="0" smtClean="0">
                          <a:effectLst/>
                          <a:latin typeface="Arial" panose="020B0604020202020204" pitchFamily="34" charset="0"/>
                          <a:cs typeface="Arial" panose="020B0604020202020204" pitchFamily="34" charset="0"/>
                        </a:rPr>
                        <a:t> a community project group</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747254">
                <a:tc>
                  <a:txBody>
                    <a:bodyPr/>
                    <a:lstStyle/>
                    <a:p>
                      <a:pPr>
                        <a:lnSpc>
                          <a:spcPct val="115000"/>
                        </a:lnSpc>
                        <a:spcAft>
                          <a:spcPts val="0"/>
                        </a:spcAft>
                      </a:pPr>
                      <a:r>
                        <a:rPr lang="en-CA" sz="2000" dirty="0" smtClean="0">
                          <a:effectLst/>
                          <a:latin typeface="Arial" panose="020B0604020202020204" pitchFamily="34" charset="0"/>
                          <a:cs typeface="Arial" panose="020B0604020202020204" pitchFamily="34" charset="0"/>
                        </a:rPr>
                        <a:t>Have open </a:t>
                      </a:r>
                      <a:r>
                        <a:rPr lang="en-CA" sz="2000" dirty="0">
                          <a:effectLst/>
                          <a:latin typeface="Arial" panose="020B0604020202020204" pitchFamily="34" charset="0"/>
                          <a:cs typeface="Arial" panose="020B0604020202020204" pitchFamily="34" charset="0"/>
                        </a:rPr>
                        <a:t>meetings, especially </a:t>
                      </a:r>
                      <a:r>
                        <a:rPr lang="en-CA" sz="2000" dirty="0" smtClean="0">
                          <a:effectLst/>
                          <a:latin typeface="Arial" panose="020B0604020202020204" pitchFamily="34" charset="0"/>
                          <a:cs typeface="Arial" panose="020B0604020202020204" pitchFamily="34" charset="0"/>
                        </a:rPr>
                        <a:t>with </a:t>
                      </a:r>
                      <a:r>
                        <a:rPr lang="en-CA" sz="2000" dirty="0">
                          <a:effectLst/>
                          <a:latin typeface="Arial" panose="020B0604020202020204" pitchFamily="34" charset="0"/>
                          <a:cs typeface="Arial" panose="020B0604020202020204" pitchFamily="34" charset="0"/>
                        </a:rPr>
                        <a:t>a high profile speaker </a:t>
                      </a:r>
                      <a:endParaRPr lang="en-CA" sz="2000" dirty="0" smtClean="0">
                        <a:effectLst/>
                        <a:latin typeface="Arial" panose="020B0604020202020204" pitchFamily="34" charset="0"/>
                        <a:cs typeface="Arial" panose="020B0604020202020204" pitchFamily="34" charset="0"/>
                      </a:endParaRPr>
                    </a:p>
                    <a:p>
                      <a:pPr>
                        <a:lnSpc>
                          <a:spcPct val="115000"/>
                        </a:lnSpc>
                        <a:spcAft>
                          <a:spcPts val="0"/>
                        </a:spcAft>
                      </a:pPr>
                      <a:r>
                        <a:rPr lang="en-CA" sz="2000" dirty="0" smtClean="0">
                          <a:effectLst/>
                          <a:latin typeface="Arial" panose="020B0604020202020204" pitchFamily="34" charset="0"/>
                          <a:cs typeface="Arial" panose="020B0604020202020204" pitchFamily="34" charset="0"/>
                        </a:rPr>
                        <a:t>( could charge a small</a:t>
                      </a:r>
                      <a:r>
                        <a:rPr lang="en-CA" sz="2000" baseline="0" dirty="0" smtClean="0">
                          <a:effectLst/>
                          <a:latin typeface="Arial" panose="020B0604020202020204" pitchFamily="34" charset="0"/>
                          <a:cs typeface="Arial" panose="020B0604020202020204" pitchFamily="34" charset="0"/>
                        </a:rPr>
                        <a:t> fee for non-members)</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41386">
                <a:tc>
                  <a:txBody>
                    <a:bodyPr/>
                    <a:lstStyle/>
                    <a:p>
                      <a:pPr>
                        <a:lnSpc>
                          <a:spcPct val="115000"/>
                        </a:lnSpc>
                        <a:spcAft>
                          <a:spcPts val="0"/>
                        </a:spcAft>
                      </a:pPr>
                      <a:r>
                        <a:rPr lang="en-CA" sz="2000" dirty="0" smtClean="0">
                          <a:effectLst/>
                          <a:latin typeface="Arial" panose="020B0604020202020204" pitchFamily="34" charset="0"/>
                          <a:cs typeface="Arial" panose="020B0604020202020204" pitchFamily="34" charset="0"/>
                        </a:rPr>
                        <a:t>Have an </a:t>
                      </a:r>
                      <a:r>
                        <a:rPr lang="en-CA" sz="2000" dirty="0">
                          <a:effectLst/>
                          <a:latin typeface="Arial" panose="020B0604020202020204" pitchFamily="34" charset="0"/>
                          <a:cs typeface="Arial" panose="020B0604020202020204" pitchFamily="34" charset="0"/>
                        </a:rPr>
                        <a:t>interesting Monthly program </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41386">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Have meetings at convenient times &amp; places  </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3627">
                <a:tc>
                  <a:txBody>
                    <a:bodyPr/>
                    <a:lstStyle/>
                    <a:p>
                      <a:pPr>
                        <a:lnSpc>
                          <a:spcPct val="115000"/>
                        </a:lnSpc>
                        <a:spcAft>
                          <a:spcPts val="0"/>
                        </a:spcAft>
                      </a:pPr>
                      <a:r>
                        <a:rPr lang="en-CA" sz="2000" dirty="0" smtClean="0">
                          <a:effectLst/>
                          <a:latin typeface="Arial" panose="020B0604020202020204" pitchFamily="34" charset="0"/>
                          <a:ea typeface="Times New Roman" panose="02020603050405020304" pitchFamily="18" charset="0"/>
                          <a:cs typeface="Arial" panose="020B0604020202020204" pitchFamily="34" charset="0"/>
                        </a:rPr>
                        <a:t>Have a Greeter at the door to welcome</a:t>
                      </a:r>
                      <a:r>
                        <a:rPr lang="en-CA" sz="2000" baseline="0" dirty="0" smtClean="0">
                          <a:effectLst/>
                          <a:latin typeface="Arial" panose="020B0604020202020204" pitchFamily="34" charset="0"/>
                          <a:ea typeface="Times New Roman" panose="02020603050405020304" pitchFamily="18" charset="0"/>
                          <a:cs typeface="Arial" panose="020B0604020202020204" pitchFamily="34" charset="0"/>
                        </a:rPr>
                        <a:t> attendees</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645105">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Have a new member buddy </a:t>
                      </a:r>
                      <a:r>
                        <a:rPr lang="en-CA" sz="2000" dirty="0" smtClean="0">
                          <a:effectLst/>
                          <a:latin typeface="Arial" panose="020B0604020202020204" pitchFamily="34" charset="0"/>
                          <a:cs typeface="Arial" panose="020B0604020202020204" pitchFamily="34" charset="0"/>
                        </a:rPr>
                        <a:t>program (assign a buddy as soon as a new member joins)</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645105">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Encourage new members to be involved:  join interest groups, be on the Executive, etc.</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318831">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To help members get to know each other, break up into small groups at the end of the meeting to discuss a topic such as: What 3 things are on your bucket list, or What career would you choose if you were to start over</a:t>
                      </a:r>
                      <a:r>
                        <a:rPr lang="en-CA" sz="2000" dirty="0" smtClean="0">
                          <a:effectLst/>
                          <a:latin typeface="Arial" panose="020B0604020202020204" pitchFamily="34" charset="0"/>
                          <a:cs typeface="Arial" panose="020B0604020202020204" pitchFamily="34" charset="0"/>
                        </a:rPr>
                        <a:t>.              </a:t>
                      </a:r>
                      <a:r>
                        <a:rPr lang="en-CA" sz="1200" dirty="0" smtClean="0">
                          <a:effectLst/>
                          <a:latin typeface="Arial" panose="020B0604020202020204" pitchFamily="34" charset="0"/>
                          <a:cs typeface="Arial" panose="020B0604020202020204" pitchFamily="34" charset="0"/>
                        </a:rPr>
                        <a:t>Source: Ideas from membership calls 2013-14</a:t>
                      </a:r>
                      <a:endParaRPr lang="en-C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8480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100" dirty="0">
                <a:solidFill>
                  <a:srgbClr val="000000"/>
                </a:solidFill>
                <a:latin typeface="Calibri" panose="020F0502020204030204" pitchFamily="34" charset="0"/>
              </a:rPr>
              <a:t/>
            </a:r>
            <a:br>
              <a:rPr lang="en-CA" sz="1100" dirty="0">
                <a:solidFill>
                  <a:srgbClr val="000000"/>
                </a:solidFill>
                <a:latin typeface="Calibri" panose="020F0502020204030204" pitchFamily="34" charset="0"/>
              </a:rPr>
            </a:br>
            <a:r>
              <a:rPr lang="en-CA" b="1" dirty="0">
                <a:latin typeface="Calibri" panose="020F0502020204030204" pitchFamily="34" charset="0"/>
              </a:rPr>
              <a:t>Successful Recruitment Strategies </a:t>
            </a:r>
            <a:endParaRPr lang="en-US" dirty="0"/>
          </a:p>
        </p:txBody>
      </p:sp>
      <p:sp>
        <p:nvSpPr>
          <p:cNvPr id="3" name="Content Placeholder 2"/>
          <p:cNvSpPr>
            <a:spLocks noGrp="1"/>
          </p:cNvSpPr>
          <p:nvPr>
            <p:ph idx="1"/>
          </p:nvPr>
        </p:nvSpPr>
        <p:spPr/>
        <p:txBody>
          <a:bodyPr/>
          <a:lstStyle/>
          <a:p>
            <a:r>
              <a:rPr lang="en-US" dirty="0" smtClean="0"/>
              <a:t></a:t>
            </a:r>
            <a:r>
              <a:rPr lang="en-US" b="1" dirty="0" smtClean="0"/>
              <a:t>Personal invitations from Club members                                           76% </a:t>
            </a:r>
            <a:endParaRPr lang="en-US" dirty="0" smtClean="0"/>
          </a:p>
          <a:p>
            <a:r>
              <a:rPr lang="en-CA" dirty="0" smtClean="0"/>
              <a:t></a:t>
            </a:r>
            <a:r>
              <a:rPr lang="en-CA" b="1" dirty="0"/>
              <a:t>Distribute Club materials </a:t>
            </a:r>
            <a:r>
              <a:rPr lang="en-CA" b="1" dirty="0" smtClean="0"/>
              <a:t>             53</a:t>
            </a:r>
            <a:r>
              <a:rPr lang="en-CA" b="1" dirty="0"/>
              <a:t>% </a:t>
            </a:r>
            <a:endParaRPr lang="en-CA" dirty="0"/>
          </a:p>
          <a:p>
            <a:r>
              <a:rPr lang="en-CA" dirty="0"/>
              <a:t></a:t>
            </a:r>
            <a:r>
              <a:rPr lang="en-CA" b="1" dirty="0"/>
              <a:t>Contact recent retirees </a:t>
            </a:r>
            <a:r>
              <a:rPr lang="en-CA" b="1" dirty="0" smtClean="0"/>
              <a:t>                37</a:t>
            </a:r>
            <a:r>
              <a:rPr lang="en-CA" b="1" dirty="0"/>
              <a:t>% </a:t>
            </a:r>
            <a:endParaRPr lang="en-CA" dirty="0"/>
          </a:p>
          <a:p>
            <a:r>
              <a:rPr lang="en-CA" dirty="0"/>
              <a:t></a:t>
            </a:r>
            <a:r>
              <a:rPr lang="en-CA" b="1" dirty="0"/>
              <a:t>Sponsor public forums </a:t>
            </a:r>
            <a:r>
              <a:rPr lang="en-CA" b="1" dirty="0" smtClean="0"/>
              <a:t>                32</a:t>
            </a:r>
            <a:r>
              <a:rPr lang="en-CA" b="1" dirty="0"/>
              <a:t>% </a:t>
            </a:r>
            <a:endParaRPr lang="en-CA" b="1" dirty="0" smtClean="0"/>
          </a:p>
          <a:p>
            <a:endParaRPr lang="en-CA" b="1" dirty="0"/>
          </a:p>
          <a:p>
            <a:endParaRPr lang="en-CA" sz="1600" b="1" dirty="0" smtClean="0"/>
          </a:p>
          <a:p>
            <a:endParaRPr lang="en-CA" sz="1600" b="1" dirty="0"/>
          </a:p>
          <a:p>
            <a:pPr marL="0" indent="0">
              <a:buNone/>
            </a:pPr>
            <a:r>
              <a:rPr lang="en-CA" sz="1600" b="1" dirty="0" smtClean="0"/>
              <a:t>Source: New Beginnings Survey 2013</a:t>
            </a:r>
            <a:endParaRPr lang="en-CA" sz="1600"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79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CA" sz="3200" b="1" dirty="0">
                <a:ln w="12700">
                  <a:solidFill>
                    <a:schemeClr val="accent5"/>
                  </a:solidFill>
                  <a:prstDash val="solid"/>
                </a:ln>
                <a:pattFill prst="ltDnDiag">
                  <a:fgClr>
                    <a:schemeClr val="accent5">
                      <a:lumMod val="60000"/>
                      <a:lumOff val="40000"/>
                    </a:schemeClr>
                  </a:fgClr>
                  <a:bgClr>
                    <a:schemeClr val="bg1"/>
                  </a:bgClr>
                </a:pattFill>
              </a:rPr>
              <a:t>Retention -  we want women to stay</a:t>
            </a:r>
            <a:endParaRPr lang="en-C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7471421"/>
              </p:ext>
            </p:extLst>
          </p:nvPr>
        </p:nvGraphicFramePr>
        <p:xfrm>
          <a:off x="187037" y="1205345"/>
          <a:ext cx="8853054" cy="4926709"/>
        </p:xfrm>
        <a:graphic>
          <a:graphicData uri="http://schemas.openxmlformats.org/drawingml/2006/table">
            <a:tbl>
              <a:tblPr firstRow="1" firstCol="1" bandRow="1">
                <a:tableStyleId>{5C22544A-7EE6-4342-B048-85BDC9FD1C3A}</a:tableStyleId>
              </a:tblPr>
              <a:tblGrid>
                <a:gridCol w="8853054"/>
              </a:tblGrid>
              <a:tr h="625026">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Have some Saturday lunch meetings </a:t>
                      </a:r>
                      <a:r>
                        <a:rPr lang="en-CA" sz="2000" dirty="0" smtClean="0">
                          <a:effectLst/>
                          <a:latin typeface="Arial" panose="020B0604020202020204" pitchFamily="34" charset="0"/>
                          <a:cs typeface="Arial" panose="020B0604020202020204" pitchFamily="34" charset="0"/>
                        </a:rPr>
                        <a:t>in </a:t>
                      </a:r>
                      <a:r>
                        <a:rPr lang="en-CA" sz="2000" dirty="0">
                          <a:effectLst/>
                          <a:latin typeface="Arial" panose="020B0604020202020204" pitchFamily="34" charset="0"/>
                          <a:cs typeface="Arial" panose="020B0604020202020204" pitchFamily="34" charset="0"/>
                        </a:rPr>
                        <a:t>bad weather months. </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15499">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Offer a “need a ride” service to members with transportation problems</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39213">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Circulate materials from National Office</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r>
              <a:tr h="750262">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To reach members who don’t come to meetings, try talking at the interest groups about some of the other club activities.</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699622">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Let your volunteers know you appreciate them. Use thank you notes, certificates, etc.</a:t>
                      </a: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995669">
                <a:tc>
                  <a:txBody>
                    <a:bodyPr/>
                    <a:lstStyle/>
                    <a:p>
                      <a:pPr>
                        <a:lnSpc>
                          <a:spcPct val="115000"/>
                        </a:lnSpc>
                        <a:spcAft>
                          <a:spcPts val="0"/>
                        </a:spcAft>
                      </a:pPr>
                      <a:r>
                        <a:rPr lang="en-CA" sz="2000" dirty="0">
                          <a:effectLst/>
                          <a:latin typeface="Arial" panose="020B0604020202020204" pitchFamily="34" charset="0"/>
                          <a:cs typeface="Arial" panose="020B0604020202020204" pitchFamily="34" charset="0"/>
                        </a:rPr>
                        <a:t>Member recognition: have a dinner and/or presentation for long-time members (30, 40, 50 years), or for members who graduated in a specific decade (1940s, 1950s, </a:t>
                      </a:r>
                      <a:r>
                        <a:rPr lang="en-CA" sz="2000" dirty="0" err="1">
                          <a:effectLst/>
                          <a:latin typeface="Arial" panose="020B0604020202020204" pitchFamily="34" charset="0"/>
                          <a:cs typeface="Arial" panose="020B0604020202020204" pitchFamily="34" charset="0"/>
                        </a:rPr>
                        <a:t>etc</a:t>
                      </a:r>
                      <a:r>
                        <a:rPr lang="en-CA" sz="2000" dirty="0">
                          <a:effectLst/>
                          <a:latin typeface="Arial" panose="020B0604020202020204" pitchFamily="34" charset="0"/>
                          <a:cs typeface="Arial" panose="020B0604020202020204" pitchFamily="34" charset="0"/>
                        </a:rPr>
                        <a:t>) and talk about the women</a:t>
                      </a:r>
                      <a:r>
                        <a:rPr lang="en-CA" sz="2000" dirty="0" smtClean="0">
                          <a:effectLst/>
                          <a:latin typeface="Arial" panose="020B0604020202020204" pitchFamily="34" charset="0"/>
                          <a:cs typeface="Arial" panose="020B0604020202020204" pitchFamily="34" charset="0"/>
                        </a:rPr>
                        <a:t>.</a:t>
                      </a:r>
                    </a:p>
                    <a:p>
                      <a:pPr>
                        <a:lnSpc>
                          <a:spcPct val="115000"/>
                        </a:lnSpc>
                        <a:spcAft>
                          <a:spcPts val="0"/>
                        </a:spcAft>
                      </a:pPr>
                      <a:endParaRPr lang="en-CA" sz="2000" dirty="0" smtClean="0">
                        <a:effectLst/>
                        <a:latin typeface="Arial" panose="020B0604020202020204" pitchFamily="34" charset="0"/>
                        <a:cs typeface="Arial" panose="020B0604020202020204" pitchFamily="34" charset="0"/>
                      </a:endParaRPr>
                    </a:p>
                    <a:p>
                      <a:pPr>
                        <a:lnSpc>
                          <a:spcPct val="115000"/>
                        </a:lnSpc>
                        <a:spcAft>
                          <a:spcPts val="0"/>
                        </a:spcAft>
                      </a:pPr>
                      <a:r>
                        <a:rPr lang="en-CA" sz="1200" dirty="0" smtClean="0">
                          <a:effectLst/>
                          <a:latin typeface="Arial" panose="020B0604020202020204" pitchFamily="34" charset="0"/>
                          <a:cs typeface="Arial" panose="020B0604020202020204" pitchFamily="34" charset="0"/>
                        </a:rPr>
                        <a:t>Source: Ideas from membership calls 2013-14</a:t>
                      </a:r>
                      <a:endParaRPr lang="en-CA" sz="12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endParaRPr lang="en-C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061859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4517"/>
          </a:xfrm>
        </p:spPr>
        <p:txBody>
          <a:bodyPr>
            <a:normAutofit fontScale="90000"/>
          </a:bodyPr>
          <a:lstStyle/>
          <a:p>
            <a:endParaRPr lang="en-C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005108071"/>
              </p:ext>
            </p:extLst>
          </p:nvPr>
        </p:nvGraphicFramePr>
        <p:xfrm>
          <a:off x="1" y="53225"/>
          <a:ext cx="9236596" cy="6753732"/>
        </p:xfrm>
        <a:graphic>
          <a:graphicData uri="http://schemas.openxmlformats.org/presentationml/2006/ole">
            <mc:AlternateContent xmlns:mc="http://schemas.openxmlformats.org/markup-compatibility/2006">
              <mc:Choice xmlns:v="urn:schemas-microsoft-com:vml" Requires="v">
                <p:oleObj spid="_x0000_s1038" name="Acrobat Document" r:id="rId4" imgW="4663180" imgH="6034694" progId="AcroExch.Document.11">
                  <p:embed/>
                </p:oleObj>
              </mc:Choice>
              <mc:Fallback>
                <p:oleObj name="Acrobat Document" r:id="rId4" imgW="4663180" imgH="6034694" progId="AcroExch.Document.11">
                  <p:embed/>
                  <p:pic>
                    <p:nvPicPr>
                      <p:cNvPr id="0" name=""/>
                      <p:cNvPicPr/>
                      <p:nvPr/>
                    </p:nvPicPr>
                    <p:blipFill>
                      <a:blip r:embed="rId5"/>
                      <a:stretch>
                        <a:fillRect/>
                      </a:stretch>
                    </p:blipFill>
                    <p:spPr>
                      <a:xfrm>
                        <a:off x="1" y="53225"/>
                        <a:ext cx="9236596" cy="6753732"/>
                      </a:xfrm>
                      <a:prstGeom prst="rect">
                        <a:avLst/>
                      </a:prstGeom>
                    </p:spPr>
                  </p:pic>
                </p:oleObj>
              </mc:Fallback>
            </mc:AlternateContent>
          </a:graphicData>
        </a:graphic>
      </p:graphicFrame>
    </p:spTree>
    <p:extLst>
      <p:ext uri="{BB962C8B-B14F-4D97-AF65-F5344CB8AC3E}">
        <p14:creationId xmlns:p14="http://schemas.microsoft.com/office/powerpoint/2010/main" val="2307131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278"/>
          </a:xfrm>
        </p:spPr>
        <p:txBody>
          <a:bodyPr>
            <a:normAutofit fontScale="90000"/>
          </a:bodyPr>
          <a:lstStyle/>
          <a:p>
            <a:r>
              <a:rPr lang="en-CA" sz="4000" b="1" dirty="0" smtClean="0"/>
              <a:t>CFUW </a:t>
            </a:r>
            <a:r>
              <a:rPr lang="en-CA" sz="4000" b="1" dirty="0"/>
              <a:t>National Initiative</a:t>
            </a:r>
            <a:r>
              <a:rPr lang="en-CA" b="1" dirty="0"/>
              <a:t>: </a:t>
            </a:r>
            <a:r>
              <a:rPr lang="en-CA" sz="3100" b="1" dirty="0"/>
              <a:t>Preventing and Responding to Violence against </a:t>
            </a:r>
            <a:r>
              <a:rPr lang="en-CA" sz="3100" b="1" dirty="0" smtClean="0"/>
              <a:t>Women</a:t>
            </a:r>
            <a:endParaRPr lang="en-CA" sz="3100" dirty="0"/>
          </a:p>
        </p:txBody>
      </p:sp>
      <p:sp>
        <p:nvSpPr>
          <p:cNvPr id="3" name="Content Placeholder 2"/>
          <p:cNvSpPr>
            <a:spLocks noGrp="1"/>
          </p:cNvSpPr>
          <p:nvPr>
            <p:ph idx="1"/>
          </p:nvPr>
        </p:nvSpPr>
        <p:spPr>
          <a:xfrm>
            <a:off x="457200" y="1264534"/>
            <a:ext cx="8229600" cy="5008418"/>
          </a:xfrm>
        </p:spPr>
        <p:txBody>
          <a:bodyPr>
            <a:normAutofit fontScale="92500" lnSpcReduction="10000"/>
          </a:bodyPr>
          <a:lstStyle/>
          <a:p>
            <a:r>
              <a:rPr lang="en-CA" sz="3000" dirty="0"/>
              <a:t>Since launching the National Initiative on Violence against Women and Girls in 2013, clubs have enthusiastically embraced the initiative. We have featured many of the activities in The Communicator last May and on the website (</a:t>
            </a:r>
            <a:r>
              <a:rPr lang="en-CA" sz="3000" u="sng" dirty="0">
                <a:hlinkClick r:id="rId3"/>
              </a:rPr>
              <a:t>http://www.cfuw.org/en-ca/clubsandcouncils/nationalinitiativeclubactivities.aspx</a:t>
            </a:r>
            <a:r>
              <a:rPr lang="en-CA" sz="3000" u="sng" dirty="0"/>
              <a:t>).</a:t>
            </a:r>
            <a:endParaRPr lang="en-CA" sz="3000" dirty="0"/>
          </a:p>
          <a:p>
            <a:r>
              <a:rPr lang="en-CA" sz="3000" dirty="0"/>
              <a:t> Again this year, we will highlight the work done and </a:t>
            </a:r>
            <a:r>
              <a:rPr lang="en-CA" sz="3000" dirty="0" smtClean="0"/>
              <a:t>have presented VAW </a:t>
            </a:r>
            <a:r>
              <a:rPr lang="en-CA" sz="3000" dirty="0"/>
              <a:t>awards at the AGM. In addition to the activities at the club level, CFUW National has worked on the issue as well.</a:t>
            </a:r>
          </a:p>
          <a:p>
            <a:endParaRPr lang="en-CA" b="1" dirty="0"/>
          </a:p>
        </p:txBody>
      </p:sp>
    </p:spTree>
    <p:extLst>
      <p:ext uri="{BB962C8B-B14F-4D97-AF65-F5344CB8AC3E}">
        <p14:creationId xmlns:p14="http://schemas.microsoft.com/office/powerpoint/2010/main" val="4187207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3301"/>
          </a:xfrm>
        </p:spPr>
        <p:txBody>
          <a:bodyPr>
            <a:normAutofit fontScale="90000"/>
          </a:bodyPr>
          <a:lstStyle/>
          <a:p>
            <a:r>
              <a:rPr lang="en-CA" sz="4000" b="1" dirty="0" smtClean="0"/>
              <a:t>CFUW </a:t>
            </a:r>
            <a:r>
              <a:rPr lang="en-CA" sz="4000" b="1" dirty="0"/>
              <a:t>National Initiative</a:t>
            </a:r>
            <a:r>
              <a:rPr lang="en-CA" b="1" dirty="0"/>
              <a:t>: </a:t>
            </a:r>
            <a:r>
              <a:rPr lang="en-CA" sz="3100" b="1" dirty="0"/>
              <a:t>Preventing and Responding to Violence against </a:t>
            </a:r>
            <a:r>
              <a:rPr lang="en-CA" sz="3100" b="1" dirty="0" smtClean="0"/>
              <a:t>Women</a:t>
            </a:r>
            <a:endParaRPr lang="en-CA" sz="3100" dirty="0"/>
          </a:p>
        </p:txBody>
      </p:sp>
      <p:sp>
        <p:nvSpPr>
          <p:cNvPr id="3" name="Content Placeholder 2"/>
          <p:cNvSpPr>
            <a:spLocks noGrp="1"/>
          </p:cNvSpPr>
          <p:nvPr>
            <p:ph idx="1"/>
          </p:nvPr>
        </p:nvSpPr>
        <p:spPr>
          <a:xfrm>
            <a:off x="457200" y="1333982"/>
            <a:ext cx="8229600" cy="5008418"/>
          </a:xfrm>
        </p:spPr>
        <p:txBody>
          <a:bodyPr>
            <a:normAutofit fontScale="62500" lnSpcReduction="20000"/>
          </a:bodyPr>
          <a:lstStyle/>
          <a:p>
            <a:r>
              <a:rPr lang="en-CA" dirty="0" smtClean="0"/>
              <a:t>Presently</a:t>
            </a:r>
            <a:r>
              <a:rPr lang="en-CA" dirty="0"/>
              <a:t>, National is working closely with the Canadian Network of Women Shelters and Transition Houses, the YWCA Canada and others involved in the VAW sector to accomplish a number of goals:</a:t>
            </a:r>
          </a:p>
          <a:p>
            <a:pPr lvl="0"/>
            <a:r>
              <a:rPr lang="en-CA" b="1" dirty="0"/>
              <a:t>Raise public awareness about the issue in the lead up to the federal election. </a:t>
            </a:r>
            <a:r>
              <a:rPr lang="en-CA" dirty="0"/>
              <a:t>Through the </a:t>
            </a:r>
            <a:r>
              <a:rPr lang="en-CA" u="sng" dirty="0">
                <a:hlinkClick r:id="rId3"/>
              </a:rPr>
              <a:t>Alliance for Women’s Rights and the Up for Debate campaign</a:t>
            </a:r>
            <a:r>
              <a:rPr lang="en-CA" dirty="0"/>
              <a:t>, we are asking political parties to incorporate a strong policy response in their election platforms and commit to a federal leaders’ debate on issues identified by women, particularly violence against women. </a:t>
            </a:r>
          </a:p>
          <a:p>
            <a:pPr lvl="0"/>
            <a:r>
              <a:rPr lang="en-CA" b="1" dirty="0"/>
              <a:t>Encourage decisions makers to develop a more comprehensive policy response to end violence against women and girls. </a:t>
            </a:r>
            <a:r>
              <a:rPr lang="en-CA" dirty="0"/>
              <a:t>With a number of partners, CFUW contributed to a </a:t>
            </a:r>
            <a:r>
              <a:rPr lang="en-CA" u="sng" dirty="0">
                <a:hlinkClick r:id="rId4"/>
              </a:rPr>
              <a:t>Blueprint for a National Action Plan on Violence against Women and Girls</a:t>
            </a:r>
            <a:r>
              <a:rPr lang="en-CA" dirty="0"/>
              <a:t>, which was just released late February 2015. </a:t>
            </a:r>
          </a:p>
          <a:p>
            <a:pPr lvl="0"/>
            <a:r>
              <a:rPr lang="en-CA" b="1" dirty="0"/>
              <a:t>Urge the Government of Canada to take stronger action to address the shocking number of Missing and Murdered Aboriginal Women and Girls.</a:t>
            </a:r>
            <a:r>
              <a:rPr lang="en-CA" dirty="0"/>
              <a:t> With the support of Clubs, CFUW collectively sent over 100 letters to politicians about this tragedy following the murder of Tina Fontaine. </a:t>
            </a:r>
          </a:p>
          <a:p>
            <a:endParaRPr lang="en-CA" b="1" dirty="0"/>
          </a:p>
        </p:txBody>
      </p:sp>
    </p:spTree>
    <p:extLst>
      <p:ext uri="{BB962C8B-B14F-4D97-AF65-F5344CB8AC3E}">
        <p14:creationId xmlns:p14="http://schemas.microsoft.com/office/powerpoint/2010/main" val="2611992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4521" y="1326196"/>
            <a:ext cx="3394472" cy="4525963"/>
          </a:xfrm>
        </p:spPr>
      </p:pic>
      <p:sp>
        <p:nvSpPr>
          <p:cNvPr id="2" name="Title 1"/>
          <p:cNvSpPr>
            <a:spLocks noGrp="1"/>
          </p:cNvSpPr>
          <p:nvPr>
            <p:ph type="title"/>
          </p:nvPr>
        </p:nvSpPr>
        <p:spPr>
          <a:xfrm>
            <a:off x="665577" y="33409"/>
            <a:ext cx="8229600" cy="1143000"/>
          </a:xfrm>
        </p:spPr>
        <p:txBody>
          <a:bodyPr/>
          <a:lstStyle/>
          <a:p>
            <a:r>
              <a:rPr lang="en-CA" dirty="0" smtClean="0"/>
              <a:t>St. Catharines House Tour</a:t>
            </a:r>
            <a:endParaRPr lang="en-CA"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8993" y="1257885"/>
            <a:ext cx="2140287" cy="285371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1399" y="3588800"/>
            <a:ext cx="4208879" cy="3156659"/>
          </a:xfrm>
          <a:prstGeom prst="rect">
            <a:avLst/>
          </a:prstGeom>
        </p:spPr>
      </p:pic>
    </p:spTree>
    <p:extLst>
      <p:ext uri="{BB962C8B-B14F-4D97-AF65-F5344CB8AC3E}">
        <p14:creationId xmlns:p14="http://schemas.microsoft.com/office/powerpoint/2010/main" val="61059542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CFUW Mississauga </a:t>
            </a:r>
            <a:r>
              <a:rPr lang="en-CA" sz="2800" dirty="0" smtClean="0"/>
              <a:t>– supporting the Charitable Trust $16,000 donated from sales of </a:t>
            </a:r>
            <a:r>
              <a:rPr lang="en-CA" sz="2800" i="1" dirty="0" smtClean="0"/>
              <a:t>Extraordinary Lives: Inspiring Women of Peel</a:t>
            </a:r>
            <a:endParaRPr lang="en-CA" sz="2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2471"/>
            <a:ext cx="3478103" cy="452396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103" y="2542869"/>
            <a:ext cx="4648644" cy="3487440"/>
          </a:xfrm>
          <a:prstGeom prst="rect">
            <a:avLst/>
          </a:prstGeom>
        </p:spPr>
      </p:pic>
    </p:spTree>
    <p:extLst>
      <p:ext uri="{BB962C8B-B14F-4D97-AF65-F5344CB8AC3E}">
        <p14:creationId xmlns:p14="http://schemas.microsoft.com/office/powerpoint/2010/main" val="403439925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7963"/>
            <a:ext cx="8229600" cy="1143000"/>
          </a:xfrm>
        </p:spPr>
        <p:txBody>
          <a:bodyPr/>
          <a:lstStyle/>
          <a:p>
            <a:r>
              <a:rPr lang="en-CA" dirty="0" smtClean="0"/>
              <a:t>Book Sales - Fredericton</a:t>
            </a:r>
            <a:endParaRPr lang="en-CA" dirty="0"/>
          </a:p>
        </p:txBody>
      </p:sp>
      <p:sp>
        <p:nvSpPr>
          <p:cNvPr id="3" name="Content Placeholder 2"/>
          <p:cNvSpPr>
            <a:spLocks noGrp="1"/>
          </p:cNvSpPr>
          <p:nvPr>
            <p:ph idx="1"/>
          </p:nvPr>
        </p:nvSpPr>
        <p:spPr>
          <a:xfrm>
            <a:off x="457200" y="1085850"/>
            <a:ext cx="8229600" cy="4525963"/>
          </a:xfrm>
        </p:spPr>
        <p:txBody>
          <a:bodyPr>
            <a:normAutofit/>
          </a:bodyPr>
          <a:lstStyle/>
          <a:p>
            <a:r>
              <a:rPr lang="en-CA" dirty="0" smtClean="0">
                <a:solidFill>
                  <a:schemeClr val="accent3">
                    <a:lumMod val="50000"/>
                  </a:schemeClr>
                </a:solidFill>
              </a:rPr>
              <a:t>First held in 1964</a:t>
            </a:r>
          </a:p>
          <a:p>
            <a:r>
              <a:rPr lang="en-CA" dirty="0" smtClean="0">
                <a:solidFill>
                  <a:srgbClr val="008000"/>
                </a:solidFill>
              </a:rPr>
              <a:t>Supports 11 scholarships</a:t>
            </a:r>
          </a:p>
          <a:p>
            <a:r>
              <a:rPr lang="en-CA" dirty="0" smtClean="0">
                <a:solidFill>
                  <a:srgbClr val="008000"/>
                </a:solidFill>
              </a:rPr>
              <a:t>Named </a:t>
            </a:r>
            <a:r>
              <a:rPr lang="en-CA" dirty="0">
                <a:solidFill>
                  <a:srgbClr val="008000"/>
                </a:solidFill>
              </a:rPr>
              <a:t>scholarships give special recognition to Club members who have contributed to the work of CFUW</a:t>
            </a:r>
            <a:r>
              <a:rPr lang="en-CA" dirty="0" smtClean="0">
                <a:solidFill>
                  <a:srgbClr val="008000"/>
                </a:solidFill>
              </a:rPr>
              <a:t>.</a:t>
            </a:r>
            <a:endParaRPr lang="en-CA" dirty="0">
              <a:solidFill>
                <a:srgbClr val="00800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959225"/>
            <a:ext cx="3829050" cy="28717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1049" y="3756819"/>
            <a:ext cx="4111625" cy="3083719"/>
          </a:xfrm>
          <a:prstGeom prst="rect">
            <a:avLst/>
          </a:prstGeom>
        </p:spPr>
      </p:pic>
    </p:spTree>
    <p:extLst>
      <p:ext uri="{BB962C8B-B14F-4D97-AF65-F5344CB8AC3E}">
        <p14:creationId xmlns:p14="http://schemas.microsoft.com/office/powerpoint/2010/main" val="57006405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dirty="0"/>
              <a:t>CFUW </a:t>
            </a:r>
            <a:r>
              <a:rPr lang="en-CA" dirty="0" smtClean="0"/>
              <a:t>Regina 100 </a:t>
            </a:r>
            <a:r>
              <a:rPr lang="en-CA" dirty="0"/>
              <a:t>year celebration 	</a:t>
            </a:r>
            <a:r>
              <a:rPr lang="en-CA" dirty="0" smtClean="0"/>
              <a:t>a </a:t>
            </a:r>
            <a:r>
              <a:rPr lang="en-CA" dirty="0"/>
              <a:t>‘collective’ </a:t>
            </a:r>
            <a:r>
              <a:rPr lang="en-CA" dirty="0" smtClean="0"/>
              <a:t>of  past </a:t>
            </a:r>
            <a:r>
              <a:rPr lang="en-CA" dirty="0"/>
              <a:t>presidents</a:t>
            </a:r>
            <a:br>
              <a:rPr lang="en-CA" dirty="0"/>
            </a:b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62100" y="1887934"/>
            <a:ext cx="6063948" cy="3979466"/>
          </a:xfrm>
        </p:spPr>
      </p:pic>
    </p:spTree>
    <p:extLst>
      <p:ext uri="{BB962C8B-B14F-4D97-AF65-F5344CB8AC3E}">
        <p14:creationId xmlns:p14="http://schemas.microsoft.com/office/powerpoint/2010/main" val="368280885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solidFill>
                  <a:schemeClr val="tx2">
                    <a:lumMod val="60000"/>
                    <a:lumOff val="40000"/>
                  </a:schemeClr>
                </a:solidFill>
                <a:latin typeface="HelveticaNeue"/>
              </a:rPr>
              <a:t/>
            </a:r>
            <a:br>
              <a:rPr lang="en-CA" sz="3600" dirty="0" smtClean="0">
                <a:solidFill>
                  <a:schemeClr val="tx2">
                    <a:lumMod val="60000"/>
                    <a:lumOff val="40000"/>
                  </a:schemeClr>
                </a:solidFill>
                <a:latin typeface="HelveticaNeue"/>
              </a:rPr>
            </a:br>
            <a:r>
              <a:rPr lang="en-CA" sz="3600" dirty="0">
                <a:solidFill>
                  <a:schemeClr val="tx2">
                    <a:lumMod val="60000"/>
                    <a:lumOff val="40000"/>
                  </a:schemeClr>
                </a:solidFill>
                <a:latin typeface="HelveticaNeue"/>
              </a:rPr>
              <a:t/>
            </a:r>
            <a:br>
              <a:rPr lang="en-CA" sz="3600" dirty="0">
                <a:solidFill>
                  <a:schemeClr val="tx2">
                    <a:lumMod val="60000"/>
                    <a:lumOff val="40000"/>
                  </a:schemeClr>
                </a:solidFill>
                <a:latin typeface="HelveticaNeue"/>
              </a:rPr>
            </a:br>
            <a:r>
              <a:rPr lang="en-CA" sz="3600" dirty="0" smtClean="0">
                <a:solidFill>
                  <a:schemeClr val="tx2">
                    <a:lumMod val="60000"/>
                    <a:lumOff val="40000"/>
                  </a:schemeClr>
                </a:solidFill>
                <a:latin typeface="HelveticaNeue"/>
              </a:rPr>
              <a:t/>
            </a:r>
            <a:br>
              <a:rPr lang="en-CA" sz="3600" dirty="0" smtClean="0">
                <a:solidFill>
                  <a:schemeClr val="tx2">
                    <a:lumMod val="60000"/>
                    <a:lumOff val="40000"/>
                  </a:schemeClr>
                </a:solidFill>
                <a:latin typeface="HelveticaNeue"/>
              </a:rPr>
            </a:br>
            <a:r>
              <a:rPr lang="en-CA" sz="3600" dirty="0" smtClean="0">
                <a:solidFill>
                  <a:schemeClr val="tx2">
                    <a:lumMod val="60000"/>
                    <a:lumOff val="40000"/>
                  </a:schemeClr>
                </a:solidFill>
                <a:latin typeface="HelveticaNeue"/>
              </a:rPr>
              <a:t>CFUW </a:t>
            </a:r>
            <a:r>
              <a:rPr lang="en-CA" sz="3600" dirty="0">
                <a:solidFill>
                  <a:schemeClr val="tx2">
                    <a:lumMod val="60000"/>
                    <a:lumOff val="40000"/>
                  </a:schemeClr>
                </a:solidFill>
                <a:latin typeface="HelveticaNeue"/>
              </a:rPr>
              <a:t>St. John’s members presenting "Fresh Start Baskets" to Iris Kirby House, a shelter for women and their children. </a:t>
            </a:r>
            <a:r>
              <a:rPr lang="en-CA" sz="3600" dirty="0">
                <a:solidFill>
                  <a:schemeClr val="tx2">
                    <a:lumMod val="60000"/>
                    <a:lumOff val="40000"/>
                  </a:schemeClr>
                </a:solidFill>
              </a:rPr>
              <a:t/>
            </a:r>
            <a:br>
              <a:rPr lang="en-CA" sz="3600" dirty="0">
                <a:solidFill>
                  <a:schemeClr val="tx2">
                    <a:lumMod val="60000"/>
                    <a:lumOff val="40000"/>
                  </a:schemeClr>
                </a:solidFill>
              </a:rPr>
            </a:br>
            <a:endParaRPr lang="en-CA" sz="3600" dirty="0">
              <a:solidFill>
                <a:schemeClr val="tx2">
                  <a:lumMod val="60000"/>
                  <a:lumOff val="40000"/>
                </a:scheme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995" y="2161350"/>
            <a:ext cx="5341916" cy="4006437"/>
          </a:xfrm>
          <a:prstGeom prst="rect">
            <a:avLst/>
          </a:prstGeom>
        </p:spPr>
      </p:pic>
    </p:spTree>
    <p:extLst>
      <p:ext uri="{BB962C8B-B14F-4D97-AF65-F5344CB8AC3E}">
        <p14:creationId xmlns:p14="http://schemas.microsoft.com/office/powerpoint/2010/main" val="412722529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59800" cy="1143000"/>
          </a:xfrm>
        </p:spPr>
        <p:txBody>
          <a:bodyPr>
            <a:normAutofit fontScale="90000"/>
          </a:bodyPr>
          <a:lstStyle/>
          <a:p>
            <a:r>
              <a:rPr lang="en-CA" dirty="0" smtClean="0"/>
              <a:t>Shoeboxes for Shelters - Mississauga</a:t>
            </a:r>
            <a:endParaRPr lang="en-CA"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8056" y="3044285"/>
            <a:ext cx="3825025" cy="286876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026854"/>
            <a:ext cx="3019584" cy="226468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5161" y="3864428"/>
            <a:ext cx="3019584" cy="2264688"/>
          </a:xfrm>
          <a:prstGeom prst="rect">
            <a:avLst/>
          </a:prstGeom>
        </p:spPr>
      </p:pic>
    </p:spTree>
    <p:extLst>
      <p:ext uri="{BB962C8B-B14F-4D97-AF65-F5344CB8AC3E}">
        <p14:creationId xmlns:p14="http://schemas.microsoft.com/office/powerpoint/2010/main" val="380428027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050" dirty="0">
                <a:solidFill>
                  <a:srgbClr val="000000"/>
                </a:solidFill>
                <a:latin typeface="Calibri" panose="020F0502020204030204" pitchFamily="34" charset="0"/>
              </a:rPr>
              <a:t/>
            </a:r>
            <a:br>
              <a:rPr lang="en-CA" sz="1050" dirty="0">
                <a:solidFill>
                  <a:srgbClr val="000000"/>
                </a:solidFill>
                <a:latin typeface="Calibri" panose="020F0502020204030204" pitchFamily="34" charset="0"/>
              </a:rPr>
            </a:br>
            <a:r>
              <a:rPr lang="en-CA" b="1" dirty="0">
                <a:latin typeface="Calibri" panose="020F0502020204030204" pitchFamily="34" charset="0"/>
              </a:rPr>
              <a:t>(Recruitment </a:t>
            </a:r>
            <a:r>
              <a:rPr lang="en-CA" b="1" dirty="0" smtClean="0">
                <a:latin typeface="Calibri" panose="020F0502020204030204" pitchFamily="34" charset="0"/>
              </a:rPr>
              <a:t>Strategies, </a:t>
            </a:r>
            <a:r>
              <a:rPr lang="en-CA" b="1" dirty="0" err="1" smtClean="0">
                <a:latin typeface="Calibri" panose="020F0502020204030204" pitchFamily="34" charset="0"/>
              </a:rPr>
              <a:t>con’t</a:t>
            </a:r>
            <a:r>
              <a:rPr lang="en-CA" b="1" dirty="0" smtClean="0">
                <a:latin typeface="Calibri" panose="020F0502020204030204" pitchFamily="34" charset="0"/>
              </a:rPr>
              <a:t>) </a:t>
            </a:r>
            <a:endParaRPr lang="en-CA" dirty="0"/>
          </a:p>
        </p:txBody>
      </p:sp>
      <p:sp>
        <p:nvSpPr>
          <p:cNvPr id="3" name="Content Placeholder 2"/>
          <p:cNvSpPr>
            <a:spLocks noGrp="1"/>
          </p:cNvSpPr>
          <p:nvPr>
            <p:ph idx="1"/>
          </p:nvPr>
        </p:nvSpPr>
        <p:spPr/>
        <p:txBody>
          <a:bodyPr>
            <a:normAutofit/>
          </a:bodyPr>
          <a:lstStyle/>
          <a:p>
            <a:r>
              <a:rPr lang="en-CA" b="1" dirty="0" smtClean="0"/>
              <a:t>Club </a:t>
            </a:r>
            <a:r>
              <a:rPr lang="en-CA" b="1" dirty="0"/>
              <a:t>open house </a:t>
            </a:r>
            <a:r>
              <a:rPr lang="en-CA" b="1" dirty="0" smtClean="0"/>
              <a:t>                            28</a:t>
            </a:r>
            <a:r>
              <a:rPr lang="en-CA" b="1" dirty="0"/>
              <a:t>% </a:t>
            </a:r>
            <a:endParaRPr lang="en-CA" dirty="0"/>
          </a:p>
          <a:p>
            <a:r>
              <a:rPr lang="en-CA" b="1" dirty="0" smtClean="0"/>
              <a:t>Sponsor </a:t>
            </a:r>
            <a:r>
              <a:rPr lang="en-CA" b="1" dirty="0"/>
              <a:t>seminars </a:t>
            </a:r>
            <a:r>
              <a:rPr lang="en-CA" b="1" dirty="0" smtClean="0"/>
              <a:t>                          20</a:t>
            </a:r>
            <a:r>
              <a:rPr lang="en-CA" b="1" dirty="0"/>
              <a:t>% </a:t>
            </a:r>
            <a:endParaRPr lang="en-CA" dirty="0"/>
          </a:p>
          <a:p>
            <a:r>
              <a:rPr lang="en-US" b="1" dirty="0" smtClean="0"/>
              <a:t>Distribute </a:t>
            </a:r>
            <a:r>
              <a:rPr lang="en-US" b="1" dirty="0"/>
              <a:t>national CFUW materials </a:t>
            </a:r>
            <a:r>
              <a:rPr lang="en-US" b="1" dirty="0" smtClean="0"/>
              <a:t>                                    16</a:t>
            </a:r>
            <a:r>
              <a:rPr lang="en-US" b="1" dirty="0"/>
              <a:t>% </a:t>
            </a:r>
            <a:endParaRPr lang="en-US" dirty="0"/>
          </a:p>
          <a:p>
            <a:r>
              <a:rPr lang="en-CA" b="1" dirty="0" smtClean="0"/>
              <a:t>Club </a:t>
            </a:r>
            <a:r>
              <a:rPr lang="en-CA" b="1" dirty="0"/>
              <a:t>website </a:t>
            </a:r>
            <a:r>
              <a:rPr lang="en-CA" b="1" dirty="0" smtClean="0"/>
              <a:t>                                   10</a:t>
            </a:r>
            <a:r>
              <a:rPr lang="en-CA" b="1" dirty="0"/>
              <a:t>% </a:t>
            </a:r>
            <a:endParaRPr lang="en-CA" dirty="0"/>
          </a:p>
          <a:p>
            <a:r>
              <a:rPr lang="en-CA" b="1" dirty="0" smtClean="0"/>
              <a:t>Interest </a:t>
            </a:r>
            <a:r>
              <a:rPr lang="en-CA" b="1" dirty="0"/>
              <a:t>groups </a:t>
            </a:r>
            <a:r>
              <a:rPr lang="en-CA" b="1" dirty="0" smtClean="0"/>
              <a:t>                                 9</a:t>
            </a:r>
            <a:r>
              <a:rPr lang="en-CA" b="1" dirty="0"/>
              <a:t>% </a:t>
            </a:r>
            <a:endParaRPr lang="en-CA" b="1" dirty="0" smtClean="0"/>
          </a:p>
          <a:p>
            <a:endParaRPr lang="en-CA" b="1" dirty="0"/>
          </a:p>
          <a:p>
            <a:pPr marL="0" lvl="0" indent="0">
              <a:buNone/>
            </a:pPr>
            <a:r>
              <a:rPr lang="en-CA" sz="1600" b="1" dirty="0"/>
              <a:t>Source: New Beginnings Survey 2013</a:t>
            </a:r>
            <a:endParaRPr lang="en-CA" sz="1600" dirty="0"/>
          </a:p>
          <a:p>
            <a:pPr marL="0" indent="0">
              <a:buNone/>
            </a:pPr>
            <a:endParaRPr lang="en-CA" dirty="0"/>
          </a:p>
          <a:p>
            <a:endParaRPr lang="en-CA" dirty="0"/>
          </a:p>
        </p:txBody>
      </p:sp>
    </p:spTree>
    <p:extLst>
      <p:ext uri="{BB962C8B-B14F-4D97-AF65-F5344CB8AC3E}">
        <p14:creationId xmlns:p14="http://schemas.microsoft.com/office/powerpoint/2010/main" val="2653913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CFUW friends </a:t>
            </a:r>
            <a:r>
              <a:rPr lang="en-US" smtClean="0"/>
              <a:t>enjoying events</a:t>
            </a:r>
            <a:endParaRPr lang="en-US" dirty="0"/>
          </a:p>
        </p:txBody>
      </p:sp>
      <p:pic>
        <p:nvPicPr>
          <p:cNvPr id="8" name="Picture Placeholder 7" descr="outreach-lunch-at-gower-2.JPG"/>
          <p:cNvPicPr>
            <a:picLocks noGrp="1" noChangeAspect="1"/>
          </p:cNvPicPr>
          <p:nvPr>
            <p:ph type="pic" idx="1"/>
          </p:nvPr>
        </p:nvPicPr>
        <p:blipFill>
          <a:blip r:embed="rId2"/>
          <a:srcRect l="328" r="176"/>
          <a:stretch>
            <a:fillRect/>
          </a:stretch>
        </p:blipFill>
        <p:spPr>
          <a:xfrm>
            <a:off x="6871230" y="2953014"/>
            <a:ext cx="1953904" cy="1472463"/>
          </a:xfrm>
        </p:spPr>
      </p:pic>
      <p:pic>
        <p:nvPicPr>
          <p:cNvPr id="9" name="Picture Placeholder 8" descr="image006.jpg"/>
          <p:cNvPicPr>
            <a:picLocks noGrp="1" noChangeAspect="1"/>
          </p:cNvPicPr>
          <p:nvPr>
            <p:ph type="pic" idx="13"/>
          </p:nvPr>
        </p:nvPicPr>
        <p:blipFill>
          <a:blip r:embed="rId3"/>
          <a:srcRect l="2429" r="2284"/>
          <a:stretch>
            <a:fillRect/>
          </a:stretch>
        </p:blipFill>
        <p:spPr>
          <a:xfrm>
            <a:off x="6871230" y="4542358"/>
            <a:ext cx="1953904" cy="1539033"/>
          </a:xfrm>
        </p:spPr>
      </p:pic>
      <p:pic>
        <p:nvPicPr>
          <p:cNvPr id="7" name="Picture Placeholder 6" descr="334141_10150905928905670_1389689386_o.jpg"/>
          <p:cNvPicPr>
            <a:picLocks noGrp="1" noChangeAspect="1"/>
          </p:cNvPicPr>
          <p:nvPr>
            <p:ph type="pic" idx="15"/>
          </p:nvPr>
        </p:nvPicPr>
        <p:blipFill>
          <a:blip r:embed="rId4"/>
          <a:srcRect l="3817" r="3676"/>
          <a:stretch>
            <a:fillRect/>
          </a:stretch>
        </p:blipFill>
        <p:spPr>
          <a:xfrm>
            <a:off x="6871230" y="1407047"/>
            <a:ext cx="1953904" cy="1407374"/>
          </a:xfrm>
        </p:spPr>
      </p:pic>
      <p:pic>
        <p:nvPicPr>
          <p:cNvPr id="10" name="Content Placeholder 3"/>
          <p:cNvPicPr>
            <a:picLocks noGrp="1" noChangeAspect="1"/>
          </p:cNvPicPr>
          <p:nvPr>
            <p:ph idx="14"/>
          </p:nvPr>
        </p:nvPicPr>
        <p:blipFill>
          <a:blip r:embed="rId5" cstate="email">
            <a:extLst>
              <a:ext uri="{28A0092B-C50C-407E-A947-70E740481C1C}">
                <a14:useLocalDpi xmlns:a14="http://schemas.microsoft.com/office/drawing/2010/main"/>
              </a:ext>
            </a:extLst>
          </a:blip>
          <a:stretch>
            <a:fillRect/>
          </a:stretch>
        </p:blipFill>
        <p:spPr>
          <a:xfrm>
            <a:off x="280193" y="1641370"/>
            <a:ext cx="6315543" cy="420384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Items this Fall </a:t>
            </a:r>
            <a:endParaRPr lang="en-CA" dirty="0"/>
          </a:p>
        </p:txBody>
      </p:sp>
      <p:sp>
        <p:nvSpPr>
          <p:cNvPr id="3" name="Picture Placeholder 2"/>
          <p:cNvSpPr>
            <a:spLocks noGrp="1"/>
          </p:cNvSpPr>
          <p:nvPr>
            <p:ph type="pic" idx="1"/>
          </p:nvPr>
        </p:nvSpPr>
        <p:spPr/>
      </p:sp>
      <p:sp>
        <p:nvSpPr>
          <p:cNvPr id="4" name="Picture Placeholder 3"/>
          <p:cNvSpPr>
            <a:spLocks noGrp="1"/>
          </p:cNvSpPr>
          <p:nvPr>
            <p:ph type="pic" idx="13"/>
          </p:nvPr>
        </p:nvSpPr>
        <p:spPr/>
      </p:sp>
      <p:pic>
        <p:nvPicPr>
          <p:cNvPr id="7" name="Content Placeholder 6"/>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1875099" y="1209293"/>
            <a:ext cx="4305783" cy="4659870"/>
          </a:xfrm>
        </p:spPr>
      </p:pic>
      <p:sp>
        <p:nvSpPr>
          <p:cNvPr id="8" name="AutoShape 2" descr="https://scontent-iad3-1.xx.fbcdn.net/hphotos-xaf1/v/t1.0-9/11947571_1616584465282949_7658958943436343731_n.jpg?oh=d1c52f0c814ee7fdffbb25e7172b578b&amp;oe=567BAF8E"/>
          <p:cNvSpPr>
            <a:spLocks noGrp="1" noChangeAspect="1" noChangeArrowheads="1"/>
          </p:cNvSpPr>
          <p:nvPr>
            <p:ph type="pic" idx="15"/>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4280425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14451"/>
          </a:xfrm>
        </p:spPr>
        <p:txBody>
          <a:bodyPr>
            <a:normAutofit/>
          </a:bodyPr>
          <a:lstStyle/>
          <a:p>
            <a:r>
              <a:rPr lang="en-US" sz="2000" dirty="0"/>
              <a:t>Our VP (</a:t>
            </a:r>
            <a:r>
              <a:rPr lang="en-US" sz="2000" dirty="0" err="1"/>
              <a:t>Alix</a:t>
            </a:r>
            <a:r>
              <a:rPr lang="en-US" sz="2000" dirty="0"/>
              <a:t>) and our Finance Officer (Michelle) are at the </a:t>
            </a:r>
            <a:r>
              <a:rPr lang="en-US" sz="2000" dirty="0">
                <a:hlinkClick r:id="rId2"/>
              </a:rPr>
              <a:t>University of Saskatchewan</a:t>
            </a:r>
            <a:r>
              <a:rPr lang="en-US" sz="2000" dirty="0"/>
              <a:t> Welcome Week Festivities! Booth looks GREAT! </a:t>
            </a:r>
            <a:endParaRPr lang="en-CA" sz="2000" dirty="0"/>
          </a:p>
        </p:txBody>
      </p:sp>
      <p:sp>
        <p:nvSpPr>
          <p:cNvPr id="3" name="Picture Placeholder 2"/>
          <p:cNvSpPr>
            <a:spLocks noGrp="1"/>
          </p:cNvSpPr>
          <p:nvPr>
            <p:ph type="pic" idx="1"/>
          </p:nvPr>
        </p:nvSpPr>
        <p:spPr/>
      </p:sp>
      <p:sp>
        <p:nvSpPr>
          <p:cNvPr id="4" name="Picture Placeholder 3"/>
          <p:cNvSpPr>
            <a:spLocks noGrp="1"/>
          </p:cNvSpPr>
          <p:nvPr>
            <p:ph type="pic" idx="13"/>
          </p:nvPr>
        </p:nvSpPr>
        <p:spPr/>
      </p:sp>
      <p:pic>
        <p:nvPicPr>
          <p:cNvPr id="7" name="Content Placeholder 6"/>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558478" y="1413194"/>
            <a:ext cx="8307730" cy="4673098"/>
          </a:xfrm>
        </p:spPr>
      </p:pic>
      <p:sp>
        <p:nvSpPr>
          <p:cNvPr id="6" name="Picture Placeholder 5"/>
          <p:cNvSpPr>
            <a:spLocks noGrp="1"/>
          </p:cNvSpPr>
          <p:nvPr>
            <p:ph type="pic" idx="15"/>
          </p:nvPr>
        </p:nvSpPr>
        <p:spPr/>
      </p:sp>
    </p:spTree>
    <p:extLst>
      <p:ext uri="{BB962C8B-B14F-4D97-AF65-F5344CB8AC3E}">
        <p14:creationId xmlns:p14="http://schemas.microsoft.com/office/powerpoint/2010/main" val="242663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37189"/>
          </a:xfrm>
        </p:spPr>
        <p:txBody>
          <a:bodyPr>
            <a:normAutofit fontScale="90000"/>
          </a:bodyPr>
          <a:lstStyle/>
          <a:p>
            <a:pPr algn="ctr"/>
            <a:r>
              <a:rPr lang="en-US" sz="3600" dirty="0" smtClean="0"/>
              <a:t>What Can You Do?</a:t>
            </a:r>
            <a:br>
              <a:rPr lang="en-US" sz="3600" dirty="0" smtClean="0"/>
            </a:br>
            <a:r>
              <a:rPr lang="en-US" sz="3600" dirty="0" smtClean="0"/>
              <a:t> List </a:t>
            </a:r>
            <a:r>
              <a:rPr lang="en-US" sz="3600" dirty="0"/>
              <a:t>of </a:t>
            </a:r>
            <a:r>
              <a:rPr lang="en-US" sz="3600" dirty="0" smtClean="0"/>
              <a:t>Ideas</a:t>
            </a:r>
            <a:endParaRPr lang="en-CA" sz="3600" dirty="0"/>
          </a:p>
        </p:txBody>
      </p:sp>
      <p:sp>
        <p:nvSpPr>
          <p:cNvPr id="3" name="Content Placeholder 2"/>
          <p:cNvSpPr>
            <a:spLocks noGrp="1"/>
          </p:cNvSpPr>
          <p:nvPr>
            <p:ph idx="1"/>
          </p:nvPr>
        </p:nvSpPr>
        <p:spPr>
          <a:xfrm>
            <a:off x="457200" y="1028700"/>
            <a:ext cx="8229600" cy="5652655"/>
          </a:xfrm>
        </p:spPr>
        <p:txBody>
          <a:bodyPr>
            <a:normAutofit fontScale="47500" lnSpcReduction="20000"/>
          </a:bodyPr>
          <a:lstStyle/>
          <a:p>
            <a:endParaRPr lang="en-CA" dirty="0"/>
          </a:p>
          <a:p>
            <a:pPr marL="0" indent="0">
              <a:buNone/>
            </a:pPr>
            <a:r>
              <a:rPr lang="en-CA" sz="4000" b="1" dirty="0" smtClean="0"/>
              <a:t> 1</a:t>
            </a:r>
            <a:r>
              <a:rPr lang="en-CA" sz="4000" b="1" baseline="30000" dirty="0" smtClean="0"/>
              <a:t>st</a:t>
            </a:r>
            <a:r>
              <a:rPr lang="en-CA" sz="4000" b="1" dirty="0" smtClean="0"/>
              <a:t> Category</a:t>
            </a:r>
            <a:r>
              <a:rPr lang="en-CA" sz="4000" dirty="0" smtClean="0"/>
              <a:t>: </a:t>
            </a:r>
            <a:r>
              <a:rPr lang="en-CA" sz="4000" b="1" dirty="0" smtClean="0"/>
              <a:t>Linking </a:t>
            </a:r>
            <a:r>
              <a:rPr lang="en-CA" sz="4000" b="1" dirty="0"/>
              <a:t>With the Community </a:t>
            </a:r>
            <a:r>
              <a:rPr lang="en-CA" sz="4000" dirty="0"/>
              <a:t>	</a:t>
            </a:r>
          </a:p>
          <a:p>
            <a:r>
              <a:rPr lang="en-CA" b="1" dirty="0"/>
              <a:t>Public Forums, </a:t>
            </a:r>
            <a:r>
              <a:rPr lang="en-CA" b="1" dirty="0" err="1"/>
              <a:t>etc</a:t>
            </a:r>
            <a:r>
              <a:rPr lang="en-CA" b="1" dirty="0"/>
              <a:t> </a:t>
            </a:r>
            <a:r>
              <a:rPr lang="en-CA" dirty="0"/>
              <a:t>	</a:t>
            </a:r>
          </a:p>
          <a:p>
            <a:r>
              <a:rPr lang="en-US" dirty="0"/>
              <a:t>Public Forum: Raising Children Out of Poverty - How? 	</a:t>
            </a:r>
          </a:p>
          <a:p>
            <a:r>
              <a:rPr lang="en-US" dirty="0"/>
              <a:t>Public Forum “The Aliens among Us” 	</a:t>
            </a:r>
          </a:p>
          <a:p>
            <a:r>
              <a:rPr lang="en-US" dirty="0"/>
              <a:t>Public Lecture &amp; Forum on Sustainable Energy in SE Asia 	</a:t>
            </a:r>
          </a:p>
          <a:p>
            <a:r>
              <a:rPr lang="en-US" dirty="0"/>
              <a:t>Town Hall Meeting on "Idle No More" Movement 	</a:t>
            </a:r>
          </a:p>
          <a:p>
            <a:r>
              <a:rPr lang="en-US" dirty="0"/>
              <a:t>Public Meeting: "Local Perspectives on Climate Chang, A Call to Action" 	</a:t>
            </a:r>
          </a:p>
          <a:p>
            <a:r>
              <a:rPr lang="en-US" dirty="0"/>
              <a:t>Public Forum "Family Law Education for Women". 	</a:t>
            </a:r>
          </a:p>
          <a:p>
            <a:r>
              <a:rPr lang="pl-PL" dirty="0"/>
              <a:t>Public Forum: Oka to Attawapiskat 	</a:t>
            </a:r>
          </a:p>
          <a:p>
            <a:r>
              <a:rPr lang="en-US" dirty="0"/>
              <a:t>Public Forum on The Power of Local Food 	</a:t>
            </a:r>
          </a:p>
          <a:p>
            <a:r>
              <a:rPr lang="en-US" dirty="0"/>
              <a:t>Public Forum on Polygamy: Right or Wrong 	</a:t>
            </a:r>
          </a:p>
          <a:p>
            <a:r>
              <a:rPr lang="en-US" dirty="0"/>
              <a:t>Open Forum on Youth and Opiate Addiction 	</a:t>
            </a:r>
          </a:p>
          <a:p>
            <a:r>
              <a:rPr lang="en-US" dirty="0"/>
              <a:t>Open Forum </a:t>
            </a:r>
            <a:r>
              <a:rPr lang="en-US" dirty="0" smtClean="0"/>
              <a:t>on Treasuring </a:t>
            </a:r>
            <a:r>
              <a:rPr lang="en-US" dirty="0"/>
              <a:t>the </a:t>
            </a:r>
            <a:r>
              <a:rPr lang="en-US" dirty="0" err="1"/>
              <a:t>Tay</a:t>
            </a:r>
            <a:r>
              <a:rPr lang="en-US" dirty="0"/>
              <a:t> as part of a water campaign 	</a:t>
            </a:r>
          </a:p>
          <a:p>
            <a:r>
              <a:rPr lang="en-CA" dirty="0"/>
              <a:t>Provincial All-Candidates Forum 	</a:t>
            </a:r>
          </a:p>
          <a:p>
            <a:r>
              <a:rPr lang="en-US" dirty="0"/>
              <a:t>Black History Month Presentation on Black Pioneers of Alberta 	</a:t>
            </a:r>
          </a:p>
          <a:p>
            <a:r>
              <a:rPr lang="en-US" dirty="0"/>
              <a:t>Public Showing of "Poor No More film" 	</a:t>
            </a:r>
          </a:p>
          <a:p>
            <a:r>
              <a:rPr lang="en-US" dirty="0"/>
              <a:t>Presentation by </a:t>
            </a:r>
            <a:r>
              <a:rPr lang="en-US" b="1" i="1" dirty="0"/>
              <a:t>I Shall Not Hate </a:t>
            </a:r>
            <a:r>
              <a:rPr lang="en-US" b="1" dirty="0"/>
              <a:t>author- part of Community Diversity event </a:t>
            </a:r>
            <a:r>
              <a:rPr lang="en-US" dirty="0"/>
              <a:t>	</a:t>
            </a:r>
          </a:p>
          <a:p>
            <a:r>
              <a:rPr lang="en-US" dirty="0"/>
              <a:t>"Status Quo" showing and panel discussion 	</a:t>
            </a:r>
          </a:p>
          <a:p>
            <a:r>
              <a:rPr lang="en-US" dirty="0"/>
              <a:t>Lunch and Speaker in honor of the 100th ann. Of International Women's Day 	</a:t>
            </a:r>
          </a:p>
          <a:p>
            <a:r>
              <a:rPr lang="en-US" dirty="0"/>
              <a:t>IWD programme – Aspect of Women’s Humanity: our sexuality. 	</a:t>
            </a:r>
          </a:p>
          <a:p>
            <a:r>
              <a:rPr lang="en-US" dirty="0"/>
              <a:t>Persons Day: Inspiring Women Then and Now (Speakers) 	</a:t>
            </a:r>
            <a:endParaRPr lang="en-US" dirty="0" smtClean="0"/>
          </a:p>
          <a:p>
            <a:endParaRPr lang="en-US" dirty="0"/>
          </a:p>
          <a:p>
            <a:pPr marL="0" lvl="0" indent="0">
              <a:buNone/>
            </a:pPr>
            <a:r>
              <a:rPr lang="en-CA" sz="2100" dirty="0"/>
              <a:t>Source:  CFUW AGM 2013 Membership Workshop</a:t>
            </a:r>
            <a:endParaRPr lang="en-CA" sz="3400" dirty="0"/>
          </a:p>
          <a:p>
            <a:pPr marL="0" indent="0">
              <a:buNone/>
            </a:pPr>
            <a:endParaRPr lang="en-US" dirty="0"/>
          </a:p>
        </p:txBody>
      </p:sp>
    </p:spTree>
    <p:extLst>
      <p:ext uri="{BB962C8B-B14F-4D97-AF65-F5344CB8AC3E}">
        <p14:creationId xmlns:p14="http://schemas.microsoft.com/office/powerpoint/2010/main" val="3865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626"/>
          </a:xfrm>
        </p:spPr>
        <p:txBody>
          <a:bodyPr>
            <a:normAutofit/>
          </a:bodyPr>
          <a:lstStyle/>
          <a:p>
            <a:r>
              <a:rPr lang="en-US" sz="3600" dirty="0" smtClean="0"/>
              <a:t>List </a:t>
            </a:r>
            <a:r>
              <a:rPr lang="en-US" sz="3600" dirty="0"/>
              <a:t>of </a:t>
            </a:r>
            <a:r>
              <a:rPr lang="en-US" sz="3600" dirty="0" smtClean="0"/>
              <a:t>Ideas, </a:t>
            </a:r>
            <a:r>
              <a:rPr lang="en-US" sz="3600" dirty="0" err="1" smtClean="0"/>
              <a:t>con’t</a:t>
            </a:r>
            <a:endParaRPr lang="en-CA" sz="3600" dirty="0"/>
          </a:p>
        </p:txBody>
      </p:sp>
      <p:sp>
        <p:nvSpPr>
          <p:cNvPr id="3" name="Content Placeholder 2"/>
          <p:cNvSpPr>
            <a:spLocks noGrp="1"/>
          </p:cNvSpPr>
          <p:nvPr>
            <p:ph idx="1"/>
          </p:nvPr>
        </p:nvSpPr>
        <p:spPr>
          <a:xfrm>
            <a:off x="457200" y="1070263"/>
            <a:ext cx="8229600" cy="5569527"/>
          </a:xfrm>
        </p:spPr>
        <p:txBody>
          <a:bodyPr>
            <a:normAutofit fontScale="25000" lnSpcReduction="20000"/>
          </a:bodyPr>
          <a:lstStyle/>
          <a:p>
            <a:pPr marL="0" indent="0">
              <a:buNone/>
            </a:pPr>
            <a:endParaRPr lang="en-CA" sz="6200" b="1" dirty="0" smtClean="0"/>
          </a:p>
          <a:p>
            <a:pPr marL="0" indent="0">
              <a:buNone/>
            </a:pPr>
            <a:r>
              <a:rPr lang="en-CA" sz="7200" b="1" dirty="0" smtClean="0"/>
              <a:t>Public </a:t>
            </a:r>
            <a:r>
              <a:rPr lang="en-CA" sz="7200" b="1" dirty="0"/>
              <a:t>Service </a:t>
            </a:r>
            <a:r>
              <a:rPr lang="en-CA" sz="7200" b="1" dirty="0" smtClean="0"/>
              <a:t>Projects </a:t>
            </a:r>
            <a:r>
              <a:rPr lang="en-CA" sz="7200" dirty="0"/>
              <a:t>	</a:t>
            </a:r>
          </a:p>
          <a:p>
            <a:r>
              <a:rPr lang="en-CA" sz="7200" dirty="0"/>
              <a:t>Give &amp; Take Bookshelves 	</a:t>
            </a:r>
          </a:p>
          <a:p>
            <a:r>
              <a:rPr lang="en-US" sz="7200" dirty="0"/>
              <a:t>IWD "It's Just Mutually Beneficial" Event with a Women's Shelter 	</a:t>
            </a:r>
          </a:p>
          <a:p>
            <a:r>
              <a:rPr lang="en-US" sz="7200" dirty="0"/>
              <a:t>Habitat for Humanity Build Day 	</a:t>
            </a:r>
          </a:p>
          <a:p>
            <a:r>
              <a:rPr lang="en-US" sz="7200" dirty="0"/>
              <a:t>Gower Street Lunch Program for Inner City Residents 	</a:t>
            </a:r>
          </a:p>
          <a:p>
            <a:r>
              <a:rPr lang="en-CA" sz="7200" dirty="0"/>
              <a:t>Inventory of Mid-Island Projects 	</a:t>
            </a:r>
          </a:p>
          <a:p>
            <a:r>
              <a:rPr lang="en-US" sz="7200" dirty="0"/>
              <a:t>Neck Supports for Seniors in Residential Care 	</a:t>
            </a:r>
          </a:p>
          <a:p>
            <a:r>
              <a:rPr lang="en-US" sz="7200" dirty="0"/>
              <a:t>Manning a Salvation Army Kettle 	</a:t>
            </a:r>
          </a:p>
          <a:p>
            <a:r>
              <a:rPr lang="en-US" sz="7200" dirty="0"/>
              <a:t>Pneumonia Prevention Vests for Babies in Africa &amp; Asia 	</a:t>
            </a:r>
          </a:p>
          <a:p>
            <a:r>
              <a:rPr lang="en-US" sz="7200" dirty="0"/>
              <a:t>HIPPY Project (Home Instruction for the Parents of Pre-School Youngsters) 	</a:t>
            </a:r>
          </a:p>
          <a:p>
            <a:r>
              <a:rPr lang="en-US" sz="7200" dirty="0"/>
              <a:t>Fresh Start Baskets for Women Leaving Shelters 	</a:t>
            </a:r>
          </a:p>
          <a:p>
            <a:r>
              <a:rPr lang="en-US" sz="7200" dirty="0"/>
              <a:t>Health Series of 5 dinner/lectures 	</a:t>
            </a:r>
          </a:p>
          <a:p>
            <a:r>
              <a:rPr lang="en-US" sz="7200" dirty="0"/>
              <a:t>Free Wellness Series for seniors 	</a:t>
            </a:r>
          </a:p>
          <a:p>
            <a:r>
              <a:rPr lang="en-US" sz="7200" dirty="0"/>
              <a:t>U. Of Alberta Food Bank - collection 	</a:t>
            </a:r>
          </a:p>
          <a:p>
            <a:r>
              <a:rPr lang="en-US" sz="7200" dirty="0"/>
              <a:t>Community Garden project as part of their Food Security advocacy 	</a:t>
            </a:r>
          </a:p>
          <a:p>
            <a:r>
              <a:rPr lang="en-US" sz="7200" dirty="0"/>
              <a:t>Kind Deeds With Kraft Dinner </a:t>
            </a:r>
            <a:endParaRPr lang="en-US" sz="7200" dirty="0" smtClean="0"/>
          </a:p>
          <a:p>
            <a:endParaRPr lang="en-US" sz="7200" dirty="0"/>
          </a:p>
          <a:p>
            <a:pPr marL="0" lvl="0" indent="0">
              <a:buNone/>
            </a:pPr>
            <a:endParaRPr lang="en-CA" sz="4000" dirty="0" smtClean="0"/>
          </a:p>
          <a:p>
            <a:pPr marL="0" lvl="0" indent="0">
              <a:buNone/>
            </a:pPr>
            <a:r>
              <a:rPr lang="en-CA" sz="4000" dirty="0" smtClean="0"/>
              <a:t>Source</a:t>
            </a:r>
            <a:r>
              <a:rPr lang="en-CA" sz="4000" dirty="0"/>
              <a:t>:  CFUW AGM 2013 Membership Workshop</a:t>
            </a:r>
            <a:endParaRPr lang="en-CA" sz="6400" dirty="0"/>
          </a:p>
          <a:p>
            <a:pPr marL="0" indent="0">
              <a:buNone/>
            </a:pPr>
            <a:endParaRPr lang="en-US" sz="7200" dirty="0" smtClean="0"/>
          </a:p>
          <a:p>
            <a:endParaRPr lang="en-US" sz="7200" dirty="0"/>
          </a:p>
          <a:p>
            <a:endParaRPr lang="en-CA" sz="7200" dirty="0"/>
          </a:p>
          <a:p>
            <a:endParaRPr lang="en-CA" sz="7200" dirty="0"/>
          </a:p>
        </p:txBody>
      </p:sp>
    </p:spTree>
    <p:extLst>
      <p:ext uri="{BB962C8B-B14F-4D97-AF65-F5344CB8AC3E}">
        <p14:creationId xmlns:p14="http://schemas.microsoft.com/office/powerpoint/2010/main" val="371481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0707"/>
          </a:xfrm>
        </p:spPr>
        <p:txBody>
          <a:bodyPr>
            <a:normAutofit/>
          </a:bodyPr>
          <a:lstStyle/>
          <a:p>
            <a:r>
              <a:rPr lang="en-US" sz="3600" dirty="0" smtClean="0"/>
              <a:t>List </a:t>
            </a:r>
            <a:r>
              <a:rPr lang="en-US" sz="3600" dirty="0"/>
              <a:t>of Ideas, </a:t>
            </a:r>
            <a:r>
              <a:rPr lang="en-US" sz="3600" dirty="0" err="1"/>
              <a:t>con’t</a:t>
            </a:r>
            <a:endParaRPr lang="en-CA" sz="3600" dirty="0"/>
          </a:p>
        </p:txBody>
      </p:sp>
      <p:sp>
        <p:nvSpPr>
          <p:cNvPr id="3" name="Content Placeholder 2"/>
          <p:cNvSpPr>
            <a:spLocks noGrp="1"/>
          </p:cNvSpPr>
          <p:nvPr>
            <p:ph idx="1"/>
          </p:nvPr>
        </p:nvSpPr>
        <p:spPr>
          <a:xfrm>
            <a:off x="457200" y="1080655"/>
            <a:ext cx="8229600" cy="5694217"/>
          </a:xfrm>
        </p:spPr>
        <p:txBody>
          <a:bodyPr>
            <a:normAutofit fontScale="85000" lnSpcReduction="20000"/>
          </a:bodyPr>
          <a:lstStyle/>
          <a:p>
            <a:pPr marL="0" indent="0">
              <a:buNone/>
            </a:pPr>
            <a:r>
              <a:rPr lang="en-CA" b="1" dirty="0" smtClean="0"/>
              <a:t>Fundraising </a:t>
            </a:r>
          </a:p>
          <a:p>
            <a:r>
              <a:rPr lang="en-US" dirty="0" smtClean="0"/>
              <a:t>Christmas </a:t>
            </a:r>
            <a:r>
              <a:rPr lang="en-US" dirty="0"/>
              <a:t>Concert by the Cool Chicks &amp; Ugly </a:t>
            </a:r>
            <a:r>
              <a:rPr lang="en-US" dirty="0" err="1"/>
              <a:t>Doclings</a:t>
            </a:r>
            <a:r>
              <a:rPr lang="en-US" dirty="0"/>
              <a:t> 	</a:t>
            </a:r>
          </a:p>
          <a:p>
            <a:r>
              <a:rPr lang="en-US" dirty="0"/>
              <a:t>Fashion Show: "Wedding Gowns Through the Century" 	</a:t>
            </a:r>
          </a:p>
          <a:p>
            <a:r>
              <a:rPr lang="en-CA" dirty="0"/>
              <a:t>Winnipeg Steel Orchestra Concert 	</a:t>
            </a:r>
          </a:p>
          <a:p>
            <a:r>
              <a:rPr lang="en-US" dirty="0"/>
              <a:t>Musical Lunch &amp; Silent Auction for Afghan Girls 	</a:t>
            </a:r>
          </a:p>
          <a:p>
            <a:r>
              <a:rPr lang="en-US" dirty="0"/>
              <a:t>IWD Eve Slave Lake Women's Shelter Fundraising </a:t>
            </a:r>
            <a:r>
              <a:rPr lang="en-US" dirty="0" smtClean="0"/>
              <a:t>Luncheon</a:t>
            </a:r>
            <a:endParaRPr lang="en-US" dirty="0"/>
          </a:p>
          <a:p>
            <a:r>
              <a:rPr lang="en-US" dirty="0"/>
              <a:t>Historical Fashion Show &amp; Buffet Dinner 	</a:t>
            </a:r>
          </a:p>
          <a:p>
            <a:r>
              <a:rPr lang="en-CA" dirty="0"/>
              <a:t>Guitar </a:t>
            </a:r>
            <a:r>
              <a:rPr lang="en-CA" dirty="0" err="1"/>
              <a:t>Groovers</a:t>
            </a:r>
            <a:r>
              <a:rPr lang="en-CA" dirty="0"/>
              <a:t> Public Performances 	</a:t>
            </a:r>
          </a:p>
          <a:p>
            <a:r>
              <a:rPr lang="en-US" dirty="0"/>
              <a:t>Fundraising Concert Featuring Public School </a:t>
            </a:r>
            <a:r>
              <a:rPr lang="en-US" dirty="0" smtClean="0"/>
              <a:t>Students </a:t>
            </a:r>
            <a:r>
              <a:rPr lang="en-US" dirty="0"/>
              <a:t>	</a:t>
            </a:r>
            <a:endParaRPr lang="en-US" dirty="0" smtClean="0"/>
          </a:p>
          <a:p>
            <a:pPr marL="0" lvl="0" indent="0">
              <a:buNone/>
            </a:pPr>
            <a:endParaRPr lang="en-CA" sz="1200" dirty="0" smtClean="0"/>
          </a:p>
          <a:p>
            <a:pPr marL="0" lvl="0" indent="0">
              <a:buNone/>
            </a:pPr>
            <a:endParaRPr lang="en-CA" sz="1200" dirty="0"/>
          </a:p>
          <a:p>
            <a:pPr marL="0" lvl="0" indent="0">
              <a:buNone/>
            </a:pPr>
            <a:r>
              <a:rPr lang="en-CA" sz="1200" dirty="0" smtClean="0"/>
              <a:t>Source</a:t>
            </a:r>
            <a:r>
              <a:rPr lang="en-CA" sz="1200" dirty="0"/>
              <a:t>:  CFUW AGM 2013 Membership Workshop</a:t>
            </a:r>
            <a:endParaRPr lang="en-CA" sz="1900" dirty="0"/>
          </a:p>
          <a:p>
            <a:pPr marL="0" indent="0">
              <a:buNone/>
            </a:pPr>
            <a:endParaRPr lang="en-US" dirty="0" smtClean="0"/>
          </a:p>
          <a:p>
            <a:endParaRPr lang="en-US" dirty="0"/>
          </a:p>
          <a:p>
            <a:endParaRPr lang="en-US" dirty="0"/>
          </a:p>
          <a:p>
            <a:endParaRPr lang="en-CA" dirty="0"/>
          </a:p>
        </p:txBody>
      </p:sp>
    </p:spTree>
    <p:extLst>
      <p:ext uri="{BB962C8B-B14F-4D97-AF65-F5344CB8AC3E}">
        <p14:creationId xmlns:p14="http://schemas.microsoft.com/office/powerpoint/2010/main" val="230697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List </a:t>
            </a:r>
            <a:r>
              <a:rPr lang="en-US" sz="3600" dirty="0"/>
              <a:t>of Ideas, </a:t>
            </a:r>
            <a:r>
              <a:rPr lang="en-US" sz="3600" dirty="0" err="1"/>
              <a:t>con’t</a:t>
            </a:r>
            <a:endParaRPr lang="en-CA" sz="3600" dirty="0"/>
          </a:p>
        </p:txBody>
      </p:sp>
      <p:sp>
        <p:nvSpPr>
          <p:cNvPr id="3" name="Content Placeholder 2"/>
          <p:cNvSpPr>
            <a:spLocks noGrp="1"/>
          </p:cNvSpPr>
          <p:nvPr>
            <p:ph idx="1"/>
          </p:nvPr>
        </p:nvSpPr>
        <p:spPr>
          <a:xfrm>
            <a:off x="457200" y="1600200"/>
            <a:ext cx="8229600" cy="5143500"/>
          </a:xfrm>
        </p:spPr>
        <p:txBody>
          <a:bodyPr>
            <a:normAutofit fontScale="55000" lnSpcReduction="20000"/>
          </a:bodyPr>
          <a:lstStyle/>
          <a:p>
            <a:pPr marL="0" indent="0">
              <a:buNone/>
            </a:pPr>
            <a:r>
              <a:rPr lang="en-CA" b="1" dirty="0" smtClean="0"/>
              <a:t>Category 2: Programs </a:t>
            </a:r>
            <a:r>
              <a:rPr lang="en-CA" b="1" dirty="0"/>
              <a:t>&amp; Projects </a:t>
            </a:r>
            <a:r>
              <a:rPr lang="en-CA" dirty="0"/>
              <a:t>	</a:t>
            </a:r>
            <a:endParaRPr lang="en-CA" dirty="0" smtClean="0"/>
          </a:p>
          <a:p>
            <a:pPr marL="0" indent="0">
              <a:buNone/>
            </a:pPr>
            <a:endParaRPr lang="en-CA" dirty="0"/>
          </a:p>
          <a:p>
            <a:r>
              <a:rPr lang="en-US" dirty="0"/>
              <a:t>Welcome Event for Students from Jinan U. (China) 	</a:t>
            </a:r>
          </a:p>
          <a:p>
            <a:r>
              <a:rPr lang="en-US" dirty="0"/>
              <a:t>Design, Approval &amp; Public Unveiling of Geneva </a:t>
            </a:r>
            <a:r>
              <a:rPr lang="en-US" dirty="0" err="1"/>
              <a:t>Misener</a:t>
            </a:r>
            <a:r>
              <a:rPr lang="en-US" dirty="0"/>
              <a:t> Plaque 	</a:t>
            </a:r>
          </a:p>
          <a:p>
            <a:r>
              <a:rPr lang="en-US" dirty="0"/>
              <a:t>Exhibition of "Extraordinary Lives: Inspiring Women of Peel" 	</a:t>
            </a:r>
          </a:p>
          <a:p>
            <a:r>
              <a:rPr lang="en-CA" dirty="0"/>
              <a:t>IWD Amazing Women Celebration 	</a:t>
            </a:r>
          </a:p>
          <a:p>
            <a:r>
              <a:rPr lang="en-CA" dirty="0"/>
              <a:t>Townships Walking Calendar 	</a:t>
            </a:r>
          </a:p>
          <a:p>
            <a:r>
              <a:rPr lang="en-CA" dirty="0"/>
              <a:t>Scientists in Schools 	</a:t>
            </a:r>
          </a:p>
          <a:p>
            <a:r>
              <a:rPr lang="en-CA" dirty="0"/>
              <a:t>Student Mentorship Programme 	</a:t>
            </a:r>
          </a:p>
          <a:p>
            <a:r>
              <a:rPr lang="en-US" dirty="0"/>
              <a:t>the Toilet Project in Ethiopia. 	</a:t>
            </a:r>
          </a:p>
          <a:p>
            <a:r>
              <a:rPr lang="en-CA" dirty="0"/>
              <a:t>Adopt a Family Project 	</a:t>
            </a:r>
          </a:p>
          <a:p>
            <a:r>
              <a:rPr lang="en-US" dirty="0"/>
              <a:t>First in Last </a:t>
            </a:r>
            <a:r>
              <a:rPr lang="en-US" dirty="0" err="1"/>
              <a:t>Out”RCAF</a:t>
            </a:r>
            <a:r>
              <a:rPr lang="en-US" dirty="0"/>
              <a:t> -Women’s Division in World War 1 	</a:t>
            </a:r>
          </a:p>
          <a:p>
            <a:r>
              <a:rPr lang="en-CA" dirty="0"/>
              <a:t>Writing contest with newspaper 	</a:t>
            </a:r>
          </a:p>
          <a:p>
            <a:r>
              <a:rPr lang="en-US" dirty="0"/>
              <a:t>30th Anniversary Reunion w. Scholarship recipients 	</a:t>
            </a:r>
          </a:p>
          <a:p>
            <a:endParaRPr lang="en-CA" dirty="0" smtClean="0"/>
          </a:p>
          <a:p>
            <a:endParaRPr lang="en-CA" dirty="0"/>
          </a:p>
          <a:p>
            <a:pPr marL="0" indent="0">
              <a:buNone/>
            </a:pPr>
            <a:endParaRPr lang="en-CA" dirty="0" smtClean="0"/>
          </a:p>
          <a:p>
            <a:pPr marL="0" indent="0">
              <a:buNone/>
            </a:pPr>
            <a:endParaRPr lang="en-CA" sz="2500" dirty="0" smtClean="0"/>
          </a:p>
          <a:p>
            <a:pPr marL="0" indent="0">
              <a:buNone/>
            </a:pPr>
            <a:r>
              <a:rPr lang="en-CA" sz="2500" dirty="0" smtClean="0"/>
              <a:t>Source</a:t>
            </a:r>
            <a:r>
              <a:rPr lang="en-CA" sz="2500" dirty="0"/>
              <a:t>:  CFUW AGM 2013 Membership Workshop</a:t>
            </a:r>
          </a:p>
          <a:p>
            <a:pPr marL="0" indent="0">
              <a:buNone/>
            </a:pPr>
            <a:endParaRPr lang="en-CA" dirty="0"/>
          </a:p>
        </p:txBody>
      </p:sp>
    </p:spTree>
    <p:extLst>
      <p:ext uri="{BB962C8B-B14F-4D97-AF65-F5344CB8AC3E}">
        <p14:creationId xmlns:p14="http://schemas.microsoft.com/office/powerpoint/2010/main" val="201837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List </a:t>
            </a:r>
            <a:r>
              <a:rPr lang="en-US" sz="3600" dirty="0"/>
              <a:t>of Ideas, </a:t>
            </a:r>
            <a:r>
              <a:rPr lang="en-US" sz="3600" dirty="0" err="1"/>
              <a:t>con’t</a:t>
            </a:r>
            <a:endParaRPr lang="en-CA" sz="3600" dirty="0"/>
          </a:p>
        </p:txBody>
      </p:sp>
      <p:sp>
        <p:nvSpPr>
          <p:cNvPr id="3" name="Content Placeholder 2"/>
          <p:cNvSpPr>
            <a:spLocks noGrp="1"/>
          </p:cNvSpPr>
          <p:nvPr>
            <p:ph sz="half" idx="1"/>
          </p:nvPr>
        </p:nvSpPr>
        <p:spPr>
          <a:xfrm>
            <a:off x="457200" y="1600200"/>
            <a:ext cx="4038600" cy="5133109"/>
          </a:xfrm>
        </p:spPr>
        <p:txBody>
          <a:bodyPr>
            <a:normAutofit fontScale="47500" lnSpcReduction="20000"/>
          </a:bodyPr>
          <a:lstStyle/>
          <a:p>
            <a:pPr marL="0" indent="0">
              <a:buNone/>
            </a:pPr>
            <a:r>
              <a:rPr lang="en-CA" sz="4200" b="1" dirty="0"/>
              <a:t>Interest Groups </a:t>
            </a:r>
            <a:endParaRPr lang="en-CA" sz="4200" b="1" dirty="0" smtClean="0"/>
          </a:p>
          <a:p>
            <a:pPr marL="0" indent="0">
              <a:buNone/>
            </a:pPr>
            <a:r>
              <a:rPr lang="en-CA" dirty="0"/>
              <a:t>	</a:t>
            </a:r>
          </a:p>
          <a:p>
            <a:r>
              <a:rPr lang="en-CA" sz="4500" dirty="0"/>
              <a:t>Out to Dinner 	</a:t>
            </a:r>
          </a:p>
          <a:p>
            <a:r>
              <a:rPr lang="en-CA" sz="4500" dirty="0"/>
              <a:t>Out to the Movies 	</a:t>
            </a:r>
          </a:p>
          <a:p>
            <a:r>
              <a:rPr lang="en-CA" sz="4500" dirty="0"/>
              <a:t>Book Club 	</a:t>
            </a:r>
          </a:p>
          <a:p>
            <a:r>
              <a:rPr lang="en-CA" sz="4500" dirty="0"/>
              <a:t>Armchair Travel 	</a:t>
            </a:r>
          </a:p>
          <a:p>
            <a:r>
              <a:rPr lang="en-CA" sz="4500" dirty="0"/>
              <a:t>"Gourmet" groups 	</a:t>
            </a:r>
          </a:p>
          <a:p>
            <a:r>
              <a:rPr lang="en-CA" sz="4500" dirty="0"/>
              <a:t>Music study groups/concert groups 	</a:t>
            </a:r>
          </a:p>
          <a:p>
            <a:r>
              <a:rPr lang="en-CA" sz="4500" dirty="0"/>
              <a:t>Walking/Hiking 	</a:t>
            </a:r>
          </a:p>
          <a:p>
            <a:r>
              <a:rPr lang="en-CA" sz="4500" dirty="0"/>
              <a:t>Cross-country skiing 	</a:t>
            </a:r>
          </a:p>
          <a:p>
            <a:r>
              <a:rPr lang="en-CA" sz="4500" dirty="0"/>
              <a:t>Conversational French, Spanish, etc. </a:t>
            </a:r>
            <a:endParaRPr lang="en-CA" sz="4500" dirty="0" smtClean="0"/>
          </a:p>
          <a:p>
            <a:endParaRPr lang="en-CA" sz="4500" dirty="0"/>
          </a:p>
          <a:p>
            <a:pPr marL="0" indent="0">
              <a:buNone/>
            </a:pPr>
            <a:r>
              <a:rPr lang="en-CA" sz="4500" dirty="0"/>
              <a:t>	</a:t>
            </a:r>
          </a:p>
          <a:p>
            <a:endParaRPr lang="en-CA" dirty="0" smtClean="0"/>
          </a:p>
          <a:p>
            <a:pPr marL="0" indent="0">
              <a:buNone/>
            </a:pPr>
            <a:r>
              <a:rPr lang="en-CA" dirty="0"/>
              <a:t>Source:  CFUW AGM 2013 Membership Workshop</a:t>
            </a:r>
            <a:endParaRPr lang="en-CA" sz="4400" dirty="0"/>
          </a:p>
          <a:p>
            <a:pPr marL="0" indent="0">
              <a:buNone/>
            </a:pPr>
            <a:endParaRPr lang="en-CA" dirty="0"/>
          </a:p>
        </p:txBody>
      </p:sp>
      <p:sp>
        <p:nvSpPr>
          <p:cNvPr id="5" name="Content Placeholder 4"/>
          <p:cNvSpPr>
            <a:spLocks noGrp="1"/>
          </p:cNvSpPr>
          <p:nvPr>
            <p:ph sz="half" idx="2"/>
          </p:nvPr>
        </p:nvSpPr>
        <p:spPr>
          <a:xfrm>
            <a:off x="4648200" y="1600200"/>
            <a:ext cx="4038600" cy="4883727"/>
          </a:xfrm>
        </p:spPr>
        <p:txBody>
          <a:bodyPr>
            <a:normAutofit fontScale="47500" lnSpcReduction="20000"/>
          </a:bodyPr>
          <a:lstStyle/>
          <a:p>
            <a:endParaRPr lang="en-CA" sz="2000" dirty="0" smtClean="0"/>
          </a:p>
          <a:p>
            <a:endParaRPr lang="en-CA" sz="4200" dirty="0" smtClean="0"/>
          </a:p>
          <a:p>
            <a:r>
              <a:rPr lang="en-CA" sz="4200" dirty="0" smtClean="0"/>
              <a:t>Writing/Journaling </a:t>
            </a:r>
            <a:endParaRPr lang="en-CA" sz="4200" dirty="0"/>
          </a:p>
          <a:p>
            <a:r>
              <a:rPr lang="en-CA" sz="4200" dirty="0"/>
              <a:t>Investment or financial literacy </a:t>
            </a:r>
          </a:p>
          <a:p>
            <a:r>
              <a:rPr lang="en-CA" sz="4200" dirty="0"/>
              <a:t>Bridge 	</a:t>
            </a:r>
          </a:p>
          <a:p>
            <a:r>
              <a:rPr lang="en-CA" sz="4200" dirty="0"/>
              <a:t>Complementary Approaches to Wellness 	</a:t>
            </a:r>
          </a:p>
          <a:p>
            <a:r>
              <a:rPr lang="en-CA" sz="4200" dirty="0"/>
              <a:t>New Book Exchange 	</a:t>
            </a:r>
          </a:p>
          <a:p>
            <a:r>
              <a:rPr lang="en-CA" sz="4200" dirty="0"/>
              <a:t>Wine Appreciation 	</a:t>
            </a:r>
          </a:p>
          <a:p>
            <a:r>
              <a:rPr lang="en-CA" sz="4200" dirty="0"/>
              <a:t>Issues &amp; Resolutions 	</a:t>
            </a:r>
          </a:p>
          <a:p>
            <a:r>
              <a:rPr lang="en-CA" sz="4200" dirty="0"/>
              <a:t>Environmental Studies 	</a:t>
            </a:r>
          </a:p>
          <a:p>
            <a:endParaRPr lang="en-CA" sz="4200" dirty="0"/>
          </a:p>
        </p:txBody>
      </p:sp>
    </p:spTree>
    <p:extLst>
      <p:ext uri="{BB962C8B-B14F-4D97-AF65-F5344CB8AC3E}">
        <p14:creationId xmlns:p14="http://schemas.microsoft.com/office/powerpoint/2010/main" val="917669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7189</TotalTime>
  <Words>1468</Words>
  <Application>Microsoft Office PowerPoint</Application>
  <PresentationFormat>On-screen Show (4:3)</PresentationFormat>
  <Paragraphs>424</Paragraphs>
  <Slides>42</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HelveticaNeue</vt:lpstr>
      <vt:lpstr>Times New Roman</vt:lpstr>
      <vt:lpstr>Office Theme</vt:lpstr>
      <vt:lpstr>Acrobat Document</vt:lpstr>
      <vt:lpstr>Members  Getting them &amp; keeping them </vt:lpstr>
      <vt:lpstr>How do we go about attracting new members and keeping members? </vt:lpstr>
      <vt:lpstr> Successful Recruitment Strategies </vt:lpstr>
      <vt:lpstr> (Recruitment Strategies, con’t) </vt:lpstr>
      <vt:lpstr>What Can You Do?  List of Ideas</vt:lpstr>
      <vt:lpstr>List of Ideas, con’t</vt:lpstr>
      <vt:lpstr>List of Ideas, con’t</vt:lpstr>
      <vt:lpstr>List of Ideas, con’t</vt:lpstr>
      <vt:lpstr>List of Ideas, con’t</vt:lpstr>
      <vt:lpstr>List of Ideas, con’t</vt:lpstr>
      <vt:lpstr>The Plan</vt:lpstr>
      <vt:lpstr> Sample worksheet for making your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Tips: Plan to be Visible</vt:lpstr>
      <vt:lpstr>Membership Tips: Plan to be Visible</vt:lpstr>
      <vt:lpstr> Here are some ideas that have worked for other clubs. </vt:lpstr>
      <vt:lpstr> Here are some ideas that have worked for other clubs. </vt:lpstr>
      <vt:lpstr> Here are some ideas that have worked for other clubs. </vt:lpstr>
      <vt:lpstr> Here are some ideas that have worked for other clubs. </vt:lpstr>
      <vt:lpstr> Here are some ideas that have worked for other clubs. </vt:lpstr>
      <vt:lpstr> Kick-starting Your Recruitment Campaign </vt:lpstr>
      <vt:lpstr> Kick-starting Your Recruitment Campaign </vt:lpstr>
      <vt:lpstr>Retention -  we want women to stay</vt:lpstr>
      <vt:lpstr>Retention -  we want women to stay</vt:lpstr>
      <vt:lpstr>PowerPoint Presentation</vt:lpstr>
      <vt:lpstr>CFUW National Initiative: Preventing and Responding to Violence against Women</vt:lpstr>
      <vt:lpstr>CFUW National Initiative: Preventing and Responding to Violence against Women</vt:lpstr>
      <vt:lpstr>St. Catharines House Tour</vt:lpstr>
      <vt:lpstr>CFUW Mississauga – supporting the Charitable Trust $16,000 donated from sales of Extraordinary Lives: Inspiring Women of Peel</vt:lpstr>
      <vt:lpstr>Book Sales - Fredericton</vt:lpstr>
      <vt:lpstr> CFUW Regina 100 year celebration  a ‘collective’ of  past presidents </vt:lpstr>
      <vt:lpstr>   CFUW St. John’s members presenting "Fresh Start Baskets" to Iris Kirby House, a shelter for women and their children.  </vt:lpstr>
      <vt:lpstr>Shoeboxes for Shelters - Mississauga</vt:lpstr>
      <vt:lpstr>CFUW friends enjoying events</vt:lpstr>
      <vt:lpstr>New Items this Fall </vt:lpstr>
      <vt:lpstr>Our VP (Alix) and our Finance Officer (Michelle) are at the University of Saskatchewan Welcome Week Festivities! Booth looks GREAT! </vt:lpstr>
    </vt:vector>
  </TitlesOfParts>
  <Company>Blindside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Barchyn</dc:creator>
  <cp:lastModifiedBy>Karen Dunnett</cp:lastModifiedBy>
  <cp:revision>66</cp:revision>
  <dcterms:created xsi:type="dcterms:W3CDTF">2014-05-13T20:16:32Z</dcterms:created>
  <dcterms:modified xsi:type="dcterms:W3CDTF">2015-09-10T21:19:52Z</dcterms:modified>
</cp:coreProperties>
</file>