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7" r:id="rId2"/>
    <p:sldId id="285" r:id="rId3"/>
    <p:sldId id="286" r:id="rId4"/>
    <p:sldId id="357" r:id="rId5"/>
    <p:sldId id="356" r:id="rId6"/>
    <p:sldId id="270" r:id="rId7"/>
    <p:sldId id="292" r:id="rId8"/>
    <p:sldId id="315" r:id="rId9"/>
    <p:sldId id="352" r:id="rId10"/>
    <p:sldId id="324" r:id="rId11"/>
    <p:sldId id="262" r:id="rId12"/>
    <p:sldId id="276" r:id="rId13"/>
    <p:sldId id="277" r:id="rId14"/>
    <p:sldId id="273" r:id="rId15"/>
    <p:sldId id="316" r:id="rId16"/>
    <p:sldId id="380" r:id="rId17"/>
    <p:sldId id="377" r:id="rId18"/>
    <p:sldId id="384" r:id="rId19"/>
    <p:sldId id="371" r:id="rId20"/>
    <p:sldId id="323" r:id="rId21"/>
    <p:sldId id="302" r:id="rId22"/>
    <p:sldId id="358" r:id="rId23"/>
    <p:sldId id="321" r:id="rId24"/>
    <p:sldId id="317" r:id="rId25"/>
    <p:sldId id="327" r:id="rId26"/>
    <p:sldId id="369" r:id="rId27"/>
    <p:sldId id="353" r:id="rId28"/>
    <p:sldId id="333" r:id="rId29"/>
    <p:sldId id="365" r:id="rId30"/>
    <p:sldId id="300" r:id="rId31"/>
    <p:sldId id="362" r:id="rId32"/>
    <p:sldId id="361" r:id="rId33"/>
    <p:sldId id="363" r:id="rId34"/>
    <p:sldId id="364" r:id="rId35"/>
    <p:sldId id="348" r:id="rId36"/>
    <p:sldId id="370" r:id="rId37"/>
    <p:sldId id="267" r:id="rId38"/>
    <p:sldId id="299" r:id="rId39"/>
    <p:sldId id="303" r:id="rId40"/>
    <p:sldId id="280" r:id="rId41"/>
    <p:sldId id="320" r:id="rId42"/>
    <p:sldId id="298" r:id="rId43"/>
    <p:sldId id="334" r:id="rId44"/>
    <p:sldId id="372" r:id="rId45"/>
    <p:sldId id="332" r:id="rId46"/>
    <p:sldId id="383" r:id="rId47"/>
    <p:sldId id="382" r:id="rId48"/>
    <p:sldId id="386" r:id="rId49"/>
    <p:sldId id="375" r:id="rId50"/>
    <p:sldId id="387" r:id="rId51"/>
    <p:sldId id="388" r:id="rId52"/>
    <p:sldId id="294" r:id="rId53"/>
    <p:sldId id="290" r:id="rId54"/>
    <p:sldId id="279" r:id="rId55"/>
    <p:sldId id="278" r:id="rId56"/>
    <p:sldId id="289" r:id="rId57"/>
    <p:sldId id="304" r:id="rId58"/>
    <p:sldId id="345" r:id="rId59"/>
    <p:sldId id="373" r:id="rId60"/>
    <p:sldId id="343" r:id="rId61"/>
    <p:sldId id="309" r:id="rId62"/>
    <p:sldId id="385" r:id="rId63"/>
    <p:sldId id="282" r:id="rId64"/>
    <p:sldId id="336" r:id="rId65"/>
    <p:sldId id="318" r:id="rId66"/>
    <p:sldId id="288" r:id="rId67"/>
    <p:sldId id="269" r:id="rId68"/>
    <p:sldId id="274" r:id="rId69"/>
    <p:sldId id="355" r:id="rId7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2">
          <p15:clr>
            <a:srgbClr val="A4A3A4"/>
          </p15:clr>
        </p15:guide>
        <p15:guide id="2" pos="27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Rg st="1" end="8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148"/>
    <a:srgbClr val="8DC550"/>
    <a:srgbClr val="2B76B7"/>
    <a:srgbClr val="F7A24A"/>
    <a:srgbClr val="2D75B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6" autoAdjust="0"/>
    <p:restoredTop sz="86355" autoAdjust="0"/>
  </p:normalViewPr>
  <p:slideViewPr>
    <p:cSldViewPr snapToGrid="0" snapToObjects="1">
      <p:cViewPr varScale="1">
        <p:scale>
          <a:sx n="119" d="100"/>
          <a:sy n="119" d="100"/>
        </p:scale>
        <p:origin x="216" y="96"/>
      </p:cViewPr>
      <p:guideLst>
        <p:guide orient="horz" pos="892"/>
        <p:guide pos="2703"/>
      </p:guideLst>
    </p:cSldViewPr>
  </p:slideViewPr>
  <p:outlineViewPr>
    <p:cViewPr>
      <p:scale>
        <a:sx n="33" d="100"/>
        <a:sy n="33" d="100"/>
      </p:scale>
      <p:origin x="0" y="-11544"/>
    </p:cViewPr>
  </p:outlineViewPr>
  <p:notesTextViewPr>
    <p:cViewPr>
      <p:scale>
        <a:sx n="100" d="100"/>
        <a:sy n="100" d="100"/>
      </p:scale>
      <p:origin x="0" y="0"/>
    </p:cViewPr>
  </p:notesTextViewPr>
  <p:sorterViewPr>
    <p:cViewPr>
      <p:scale>
        <a:sx n="54" d="100"/>
        <a:sy n="54" d="100"/>
      </p:scale>
      <p:origin x="0" y="912"/>
    </p:cViewPr>
  </p:sorterViewPr>
  <p:notesViewPr>
    <p:cSldViewPr snapToGrid="0" snapToObjects="1">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4678860-B4AD-46E1-89CB-4417EEDF7B99}" type="slidenum">
              <a:rPr lang="en-CA" smtClean="0"/>
              <a:t>‹#›</a:t>
            </a:fld>
            <a:endParaRPr lang="en-CA"/>
          </a:p>
        </p:txBody>
      </p:sp>
    </p:spTree>
    <p:extLst>
      <p:ext uri="{BB962C8B-B14F-4D97-AF65-F5344CB8AC3E}">
        <p14:creationId xmlns:p14="http://schemas.microsoft.com/office/powerpoint/2010/main" val="268919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B907A05-3FD3-4699-9EB2-2944DCEBCE25}" type="datetimeFigureOut">
              <a:rPr lang="en-CA" smtClean="0"/>
              <a:t>18/11/2015</a:t>
            </a:fld>
            <a:endParaRPr lang="en-CA"/>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99A0A1-2A4A-4CB6-B2DC-1AF9FE4A6EED}" type="slidenum">
              <a:rPr lang="en-CA" smtClean="0"/>
              <a:t>‹#›</a:t>
            </a:fld>
            <a:endParaRPr lang="en-CA"/>
          </a:p>
        </p:txBody>
      </p:sp>
    </p:spTree>
    <p:extLst>
      <p:ext uri="{BB962C8B-B14F-4D97-AF65-F5344CB8AC3E}">
        <p14:creationId xmlns:p14="http://schemas.microsoft.com/office/powerpoint/2010/main" val="40019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1</a:t>
            </a:fld>
            <a:endParaRPr lang="en-CA" dirty="0"/>
          </a:p>
        </p:txBody>
      </p:sp>
    </p:spTree>
    <p:extLst>
      <p:ext uri="{BB962C8B-B14F-4D97-AF65-F5344CB8AC3E}">
        <p14:creationId xmlns:p14="http://schemas.microsoft.com/office/powerpoint/2010/main" val="105027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14</a:t>
            </a:fld>
            <a:endParaRPr lang="en-CA"/>
          </a:p>
        </p:txBody>
      </p:sp>
    </p:spTree>
    <p:extLst>
      <p:ext uri="{BB962C8B-B14F-4D97-AF65-F5344CB8AC3E}">
        <p14:creationId xmlns:p14="http://schemas.microsoft.com/office/powerpoint/2010/main" val="40666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15</a:t>
            </a:fld>
            <a:endParaRPr lang="en-CA"/>
          </a:p>
        </p:txBody>
      </p:sp>
    </p:spTree>
    <p:extLst>
      <p:ext uri="{BB962C8B-B14F-4D97-AF65-F5344CB8AC3E}">
        <p14:creationId xmlns:p14="http://schemas.microsoft.com/office/powerpoint/2010/main" val="264953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16</a:t>
            </a:fld>
            <a:endParaRPr lang="en-CA"/>
          </a:p>
        </p:txBody>
      </p:sp>
    </p:spTree>
    <p:extLst>
      <p:ext uri="{BB962C8B-B14F-4D97-AF65-F5344CB8AC3E}">
        <p14:creationId xmlns:p14="http://schemas.microsoft.com/office/powerpoint/2010/main" val="373879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17</a:t>
            </a:fld>
            <a:endParaRPr lang="en-CA"/>
          </a:p>
        </p:txBody>
      </p:sp>
    </p:spTree>
    <p:extLst>
      <p:ext uri="{BB962C8B-B14F-4D97-AF65-F5344CB8AC3E}">
        <p14:creationId xmlns:p14="http://schemas.microsoft.com/office/powerpoint/2010/main" val="366049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 </a:t>
            </a:r>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19</a:t>
            </a:fld>
            <a:endParaRPr lang="en-CA"/>
          </a:p>
        </p:txBody>
      </p:sp>
    </p:spTree>
    <p:extLst>
      <p:ext uri="{BB962C8B-B14F-4D97-AF65-F5344CB8AC3E}">
        <p14:creationId xmlns:p14="http://schemas.microsoft.com/office/powerpoint/2010/main" val="385365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59</a:t>
            </a:fld>
            <a:endParaRPr lang="en-CA"/>
          </a:p>
        </p:txBody>
      </p:sp>
    </p:spTree>
    <p:extLst>
      <p:ext uri="{BB962C8B-B14F-4D97-AF65-F5344CB8AC3E}">
        <p14:creationId xmlns:p14="http://schemas.microsoft.com/office/powerpoint/2010/main" val="159658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99A0A1-2A4A-4CB6-B2DC-1AF9FE4A6EED}" type="slidenum">
              <a:rPr lang="en-CA" smtClean="0"/>
              <a:t>69</a:t>
            </a:fld>
            <a:endParaRPr lang="en-CA"/>
          </a:p>
        </p:txBody>
      </p:sp>
    </p:spTree>
    <p:extLst>
      <p:ext uri="{BB962C8B-B14F-4D97-AF65-F5344CB8AC3E}">
        <p14:creationId xmlns:p14="http://schemas.microsoft.com/office/powerpoint/2010/main" val="1602210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36177" y="2735490"/>
            <a:ext cx="7309755" cy="504825"/>
          </a:xfrm>
        </p:spPr>
        <p:txBody>
          <a:bodyPr anchor="t">
            <a:normAutofit/>
          </a:bodyPr>
          <a:lstStyle>
            <a:lvl1pPr>
              <a:defRPr sz="2200" cap="all" baseline="0">
                <a:solidFill>
                  <a:schemeClr val="bg1"/>
                </a:solidFill>
              </a:defRPr>
            </a:lvl1pPr>
          </a:lstStyle>
          <a:p>
            <a:r>
              <a:rPr lang="en-US" dirty="0" smtClean="0"/>
              <a:t>TITLE GOES HERE</a:t>
            </a:r>
            <a:br>
              <a:rPr lang="en-US" dirty="0" smtClean="0"/>
            </a:br>
            <a:endParaRPr lang="en-US" dirty="0"/>
          </a:p>
        </p:txBody>
      </p:sp>
      <p:sp>
        <p:nvSpPr>
          <p:cNvPr id="6" name="Subtitle 2"/>
          <p:cNvSpPr>
            <a:spLocks noGrp="1"/>
          </p:cNvSpPr>
          <p:nvPr>
            <p:ph type="subTitle" idx="1" hasCustomPrompt="1"/>
          </p:nvPr>
        </p:nvSpPr>
        <p:spPr>
          <a:xfrm>
            <a:off x="936177" y="3956959"/>
            <a:ext cx="6400800" cy="1179286"/>
          </a:xfrm>
        </p:spPr>
        <p:txBody>
          <a:bodyPr anchor="t">
            <a:normAutofit/>
          </a:bodyPr>
          <a:lstStyle>
            <a:lvl1pPr marL="0" indent="0" algn="l">
              <a:buNone/>
              <a:defRPr sz="15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Description of presentation goes in this box here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2"/>
          <p:cNvSpPr>
            <a:spLocks noGrp="1"/>
          </p:cNvSpPr>
          <p:nvPr>
            <p:ph type="pic" idx="1"/>
          </p:nvPr>
        </p:nvSpPr>
        <p:spPr>
          <a:xfrm>
            <a:off x="6553200" y="3124200"/>
            <a:ext cx="2586979" cy="1472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3"/>
          </p:nvPr>
        </p:nvSpPr>
        <p:spPr>
          <a:xfrm>
            <a:off x="6553200" y="4724400"/>
            <a:ext cx="2586979" cy="15390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Content Placeholder 2"/>
          <p:cNvSpPr>
            <a:spLocks noGrp="1"/>
          </p:cNvSpPr>
          <p:nvPr>
            <p:ph idx="14"/>
          </p:nvPr>
        </p:nvSpPr>
        <p:spPr>
          <a:xfrm>
            <a:off x="457200" y="1589089"/>
            <a:ext cx="5799697" cy="39757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2"/>
          <p:cNvSpPr>
            <a:spLocks noGrp="1"/>
          </p:cNvSpPr>
          <p:nvPr>
            <p:ph type="pic" idx="15"/>
          </p:nvPr>
        </p:nvSpPr>
        <p:spPr>
          <a:xfrm>
            <a:off x="6553200" y="1589089"/>
            <a:ext cx="2586979" cy="140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08964" y="3427928"/>
            <a:ext cx="7309755" cy="504825"/>
          </a:xfrm>
        </p:spPr>
        <p:txBody>
          <a:bodyPr anchor="t">
            <a:normAutofit/>
          </a:bodyPr>
          <a:lstStyle>
            <a:lvl1pPr>
              <a:defRPr sz="2200" cap="all" baseline="0">
                <a:solidFill>
                  <a:schemeClr val="bg1"/>
                </a:solidFill>
              </a:defRPr>
            </a:lvl1pPr>
          </a:lstStyle>
          <a:p>
            <a:r>
              <a:rPr lang="en-US" dirty="0" smtClean="0"/>
              <a:t>SECTION TITLE GOES HERE</a:t>
            </a:r>
            <a:br>
              <a:rPr lang="en-US" dirty="0" smtClean="0"/>
            </a:br>
            <a:endParaRPr lang="en-US" dirty="0"/>
          </a:p>
        </p:txBody>
      </p:sp>
      <p:sp>
        <p:nvSpPr>
          <p:cNvPr id="8" name="Subtitle 2"/>
          <p:cNvSpPr>
            <a:spLocks noGrp="1"/>
          </p:cNvSpPr>
          <p:nvPr>
            <p:ph type="subTitle" idx="1" hasCustomPrompt="1"/>
          </p:nvPr>
        </p:nvSpPr>
        <p:spPr>
          <a:xfrm>
            <a:off x="908964" y="4293795"/>
            <a:ext cx="6400800" cy="1179286"/>
          </a:xfrm>
        </p:spPr>
        <p:txBody>
          <a:bodyPr anchor="t">
            <a:normAutofit/>
          </a:bodyPr>
          <a:lstStyle>
            <a:lvl1pPr marL="0" indent="0" algn="l">
              <a:buNone/>
              <a:defRPr sz="1500" i="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Description goes in this box here</a:t>
            </a:r>
            <a:endParaRPr lang="en-US" dirty="0"/>
          </a:p>
        </p:txBody>
      </p:sp>
      <p:pic>
        <p:nvPicPr>
          <p:cNvPr id="10" name="Picture 9" descr="cfuw-fcfdu-logo-whit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674" y="2859539"/>
            <a:ext cx="2501897" cy="4128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0F4BB-72D2-4F43-87E6-76846713702D}" type="datetimeFigureOut">
              <a:rPr lang="en-US" smtClean="0"/>
              <a:pPr/>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3C60-4F1D-5E49-8161-4895BEA359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10063" y="1589088"/>
            <a:ext cx="4505326" cy="4491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4"/>
          </p:nvPr>
        </p:nvSpPr>
        <p:spPr>
          <a:xfrm>
            <a:off x="457200" y="1589089"/>
            <a:ext cx="3652115" cy="4491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F4BB-72D2-4F43-87E6-76846713702D}" type="datetimeFigureOut">
              <a:rPr lang="en-US" smtClean="0"/>
              <a:pPr/>
              <a:t>11/18/2015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53C60-4F1D-5E49-8161-4895BEA359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xStyles>
    <p:titleStyle>
      <a:lvl1pPr algn="l" defTabSz="457200" rtl="0" eaLnBrk="1" latinLnBrk="0" hangingPunct="1">
        <a:spcBef>
          <a:spcPct val="0"/>
        </a:spcBef>
        <a:buNone/>
        <a:defRPr sz="4400" kern="1200">
          <a:solidFill>
            <a:srgbClr val="2B76B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8DC55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7A14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039207" y="2735490"/>
            <a:ext cx="7309755" cy="1379310"/>
          </a:xfrm>
        </p:spPr>
        <p:txBody>
          <a:bodyPr>
            <a:noAutofit/>
          </a:bodyPr>
          <a:lstStyle/>
          <a:p>
            <a:pPr algn="ctr"/>
            <a:r>
              <a:rPr lang="en-CA" sz="2400" dirty="0" smtClean="0"/>
              <a:t>I belong to CFUW because …</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9320" y="1112520"/>
            <a:ext cx="4599830" cy="10172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Fredericton – 70</a:t>
            </a:r>
            <a:r>
              <a:rPr lang="en-CA" baseline="30000" dirty="0" smtClean="0"/>
              <a:t>th</a:t>
            </a:r>
            <a:r>
              <a:rPr lang="en-CA" dirty="0" smtClean="0"/>
              <a:t> Anniversary</a:t>
            </a:r>
            <a:endParaRPr lang="en-CA" dirty="0"/>
          </a:p>
        </p:txBody>
      </p:sp>
      <p:sp>
        <p:nvSpPr>
          <p:cNvPr id="6" name="TextBox 5"/>
          <p:cNvSpPr txBox="1"/>
          <p:nvPr/>
        </p:nvSpPr>
        <p:spPr>
          <a:xfrm>
            <a:off x="457201" y="5626587"/>
            <a:ext cx="7884694" cy="461665"/>
          </a:xfrm>
          <a:prstGeom prst="rect">
            <a:avLst/>
          </a:prstGeom>
          <a:noFill/>
        </p:spPr>
        <p:txBody>
          <a:bodyPr wrap="square" rtlCol="0">
            <a:spAutoFit/>
          </a:bodyPr>
          <a:lstStyle/>
          <a:p>
            <a:r>
              <a:rPr lang="en-CA" sz="2400" dirty="0" smtClean="0">
                <a:solidFill>
                  <a:schemeClr val="accent6">
                    <a:lumMod val="75000"/>
                  </a:schemeClr>
                </a:solidFill>
              </a:rPr>
              <a:t>Maureen O’Sullivan receives a 30+ membership certificate</a:t>
            </a:r>
            <a:endParaRPr lang="en-CA" sz="2400" dirty="0">
              <a:solidFill>
                <a:schemeClr val="accent6">
                  <a:lumMod val="75000"/>
                </a:schemeClr>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50" y="1417637"/>
            <a:ext cx="7473616" cy="4208950"/>
          </a:xfrm>
          <a:prstGeom prst="rect">
            <a:avLst/>
          </a:prstGeom>
        </p:spPr>
      </p:pic>
    </p:spTree>
    <p:extLst>
      <p:ext uri="{BB962C8B-B14F-4D97-AF65-F5344CB8AC3E}">
        <p14:creationId xmlns:p14="http://schemas.microsoft.com/office/powerpoint/2010/main" val="141236412"/>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600" dirty="0"/>
              <a:t>Communication and Keeping Current</a:t>
            </a:r>
            <a:endParaRPr lang="en-US" sz="3600" dirty="0"/>
          </a:p>
        </p:txBody>
      </p:sp>
      <p:sp>
        <p:nvSpPr>
          <p:cNvPr id="3" name="Content Placeholder 2"/>
          <p:cNvSpPr>
            <a:spLocks noGrp="1"/>
          </p:cNvSpPr>
          <p:nvPr>
            <p:ph idx="1"/>
          </p:nvPr>
        </p:nvSpPr>
        <p:spPr>
          <a:xfrm>
            <a:off x="457200" y="1285829"/>
            <a:ext cx="8229600" cy="4525963"/>
          </a:xfrm>
        </p:spPr>
        <p:txBody>
          <a:bodyPr>
            <a:normAutofit fontScale="92500" lnSpcReduction="10000"/>
          </a:bodyPr>
          <a:lstStyle/>
          <a:p>
            <a:pPr lvl="0"/>
            <a:r>
              <a:rPr lang="en-US" sz="2800" dirty="0">
                <a:solidFill>
                  <a:srgbClr val="008000"/>
                </a:solidFill>
              </a:rPr>
              <a:t>T</a:t>
            </a:r>
            <a:r>
              <a:rPr lang="en-US" sz="2800" dirty="0" smtClean="0">
                <a:solidFill>
                  <a:srgbClr val="008000"/>
                </a:solidFill>
              </a:rPr>
              <a:t>he </a:t>
            </a:r>
            <a:r>
              <a:rPr lang="en-US" sz="2800" dirty="0">
                <a:solidFill>
                  <a:srgbClr val="008000"/>
                </a:solidFill>
              </a:rPr>
              <a:t>Communicator, Week in </a:t>
            </a:r>
            <a:r>
              <a:rPr lang="en-US" sz="2800" dirty="0" smtClean="0">
                <a:solidFill>
                  <a:srgbClr val="008000"/>
                </a:solidFill>
              </a:rPr>
              <a:t>Review, CFUW </a:t>
            </a:r>
            <a:r>
              <a:rPr lang="en-US" sz="2800" dirty="0">
                <a:solidFill>
                  <a:srgbClr val="008000"/>
                </a:solidFill>
              </a:rPr>
              <a:t>News and </a:t>
            </a:r>
            <a:r>
              <a:rPr lang="en-US" sz="2800" dirty="0" smtClean="0">
                <a:solidFill>
                  <a:srgbClr val="008000"/>
                </a:solidFill>
              </a:rPr>
              <a:t>Updates, Press Agency</a:t>
            </a:r>
          </a:p>
          <a:p>
            <a:pPr lvl="0"/>
            <a:endParaRPr lang="en-CA" sz="2800" dirty="0">
              <a:solidFill>
                <a:srgbClr val="008000"/>
              </a:solidFill>
            </a:endParaRPr>
          </a:p>
          <a:p>
            <a:pPr lvl="0"/>
            <a:r>
              <a:rPr lang="en-US" sz="2800" dirty="0" smtClean="0">
                <a:solidFill>
                  <a:srgbClr val="008000"/>
                </a:solidFill>
              </a:rPr>
              <a:t>Three </a:t>
            </a:r>
            <a:r>
              <a:rPr lang="en-US" sz="2800" dirty="0">
                <a:solidFill>
                  <a:srgbClr val="008000"/>
                </a:solidFill>
              </a:rPr>
              <a:t>web </a:t>
            </a:r>
            <a:r>
              <a:rPr lang="en-US" sz="2800" dirty="0" smtClean="0">
                <a:solidFill>
                  <a:srgbClr val="008000"/>
                </a:solidFill>
              </a:rPr>
              <a:t>sites</a:t>
            </a:r>
          </a:p>
          <a:p>
            <a:pPr lvl="0"/>
            <a:endParaRPr lang="en-CA" sz="2800" dirty="0">
              <a:solidFill>
                <a:srgbClr val="008000"/>
              </a:solidFill>
            </a:endParaRPr>
          </a:p>
          <a:p>
            <a:pPr lvl="0"/>
            <a:r>
              <a:rPr lang="en-US" sz="2800" dirty="0">
                <a:solidFill>
                  <a:srgbClr val="008000"/>
                </a:solidFill>
              </a:rPr>
              <a:t>Two Facebook </a:t>
            </a:r>
            <a:r>
              <a:rPr lang="en-US" sz="2800" dirty="0" smtClean="0">
                <a:solidFill>
                  <a:srgbClr val="008000"/>
                </a:solidFill>
              </a:rPr>
              <a:t>pages</a:t>
            </a:r>
          </a:p>
          <a:p>
            <a:pPr lvl="0"/>
            <a:endParaRPr lang="en-US" sz="2800" dirty="0" smtClean="0">
              <a:solidFill>
                <a:srgbClr val="008000"/>
              </a:solidFill>
            </a:endParaRPr>
          </a:p>
          <a:p>
            <a:pPr lvl="0"/>
            <a:r>
              <a:rPr lang="en-US" sz="2800" dirty="0" smtClean="0">
                <a:solidFill>
                  <a:srgbClr val="008000"/>
                </a:solidFill>
              </a:rPr>
              <a:t>Twitter</a:t>
            </a:r>
          </a:p>
          <a:p>
            <a:pPr marL="0" lvl="0" indent="0">
              <a:buNone/>
            </a:pPr>
            <a:endParaRPr lang="en-US" sz="2800" dirty="0" smtClean="0">
              <a:solidFill>
                <a:srgbClr val="008000"/>
              </a:solidFill>
            </a:endParaRPr>
          </a:p>
          <a:p>
            <a:pPr lvl="0"/>
            <a:r>
              <a:rPr lang="en-US" sz="2800" dirty="0" smtClean="0">
                <a:solidFill>
                  <a:srgbClr val="008000"/>
                </a:solidFill>
              </a:rPr>
              <a:t>Newly designed promotion material </a:t>
            </a:r>
          </a:p>
          <a:p>
            <a:pPr lvl="0"/>
            <a:endParaRPr lang="en-CA" dirty="0">
              <a:solidFill>
                <a:srgbClr val="008000"/>
              </a:solidFill>
            </a:endParaRPr>
          </a:p>
          <a:p>
            <a:endParaRPr lang="en-CA"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0"/>
            <a:ext cx="9144000" cy="1143000"/>
          </a:xfrm>
        </p:spPr>
        <p:txBody>
          <a:bodyPr>
            <a:normAutofit/>
          </a:bodyPr>
          <a:lstStyle/>
          <a:p>
            <a:r>
              <a:rPr lang="en-CA" dirty="0" smtClean="0"/>
              <a:t>National Office </a:t>
            </a:r>
            <a:endParaRPr lang="en-CA" dirty="0"/>
          </a:p>
        </p:txBody>
      </p:sp>
      <p:sp>
        <p:nvSpPr>
          <p:cNvPr id="3" name="Content Placeholder 2"/>
          <p:cNvSpPr>
            <a:spLocks noGrp="1"/>
          </p:cNvSpPr>
          <p:nvPr>
            <p:ph idx="1"/>
          </p:nvPr>
        </p:nvSpPr>
        <p:spPr>
          <a:xfrm>
            <a:off x="457200" y="1210734"/>
            <a:ext cx="8229600" cy="4525963"/>
          </a:xfrm>
        </p:spPr>
        <p:txBody>
          <a:bodyPr>
            <a:normAutofit fontScale="47500" lnSpcReduction="20000"/>
          </a:bodyPr>
          <a:lstStyle/>
          <a:p>
            <a:pPr lvl="0"/>
            <a:r>
              <a:rPr lang="en-US" sz="5100" dirty="0">
                <a:solidFill>
                  <a:srgbClr val="008000"/>
                </a:solidFill>
              </a:rPr>
              <a:t>R</a:t>
            </a:r>
            <a:r>
              <a:rPr lang="en-US" sz="5100" dirty="0" smtClean="0">
                <a:solidFill>
                  <a:srgbClr val="008000"/>
                </a:solidFill>
              </a:rPr>
              <a:t>esearch</a:t>
            </a:r>
            <a:r>
              <a:rPr lang="en-US" sz="5100" dirty="0">
                <a:solidFill>
                  <a:srgbClr val="008000"/>
                </a:solidFill>
              </a:rPr>
              <a:t>, advocate, make presentations, develop support </a:t>
            </a:r>
            <a:r>
              <a:rPr lang="en-US" sz="5100" dirty="0" smtClean="0">
                <a:solidFill>
                  <a:srgbClr val="008000"/>
                </a:solidFill>
              </a:rPr>
              <a:t>materials</a:t>
            </a:r>
            <a:r>
              <a:rPr lang="en-US" sz="5100" dirty="0">
                <a:solidFill>
                  <a:srgbClr val="008000"/>
                </a:solidFill>
              </a:rPr>
              <a:t>, help with website </a:t>
            </a:r>
            <a:r>
              <a:rPr lang="en-US" sz="5100" dirty="0" smtClean="0">
                <a:solidFill>
                  <a:srgbClr val="008000"/>
                </a:solidFill>
              </a:rPr>
              <a:t>development</a:t>
            </a:r>
          </a:p>
          <a:p>
            <a:pPr lvl="0"/>
            <a:endParaRPr lang="en-US" sz="5100" dirty="0" smtClean="0">
              <a:solidFill>
                <a:srgbClr val="008000"/>
              </a:solidFill>
            </a:endParaRPr>
          </a:p>
          <a:p>
            <a:pPr lvl="0"/>
            <a:r>
              <a:rPr lang="en-US" sz="5100" dirty="0" smtClean="0">
                <a:solidFill>
                  <a:srgbClr val="008000"/>
                </a:solidFill>
              </a:rPr>
              <a:t>Respond </a:t>
            </a:r>
            <a:r>
              <a:rPr lang="en-US" sz="5100" dirty="0">
                <a:solidFill>
                  <a:srgbClr val="008000"/>
                </a:solidFill>
              </a:rPr>
              <a:t>to membership needs for promotion and recognition</a:t>
            </a:r>
            <a:r>
              <a:rPr lang="en-US" sz="5100" dirty="0" smtClean="0">
                <a:solidFill>
                  <a:srgbClr val="008000"/>
                </a:solidFill>
              </a:rPr>
              <a:t>.</a:t>
            </a:r>
          </a:p>
          <a:p>
            <a:pPr lvl="0"/>
            <a:endParaRPr lang="en-CA" sz="5100" dirty="0">
              <a:solidFill>
                <a:srgbClr val="008000"/>
              </a:solidFill>
            </a:endParaRPr>
          </a:p>
          <a:p>
            <a:pPr lvl="0"/>
            <a:r>
              <a:rPr lang="en-US" sz="5100" dirty="0" smtClean="0">
                <a:solidFill>
                  <a:srgbClr val="008000"/>
                </a:solidFill>
              </a:rPr>
              <a:t>Meet with and write letters to </a:t>
            </a:r>
            <a:r>
              <a:rPr lang="en-US" sz="5100" strike="noStrike" dirty="0" smtClean="0">
                <a:solidFill>
                  <a:srgbClr val="008000"/>
                </a:solidFill>
              </a:rPr>
              <a:t>government representatives</a:t>
            </a:r>
            <a:endParaRPr lang="en-US" sz="5100" dirty="0" smtClean="0">
              <a:solidFill>
                <a:srgbClr val="008000"/>
              </a:solidFill>
            </a:endParaRPr>
          </a:p>
          <a:p>
            <a:pPr marL="0" lvl="0" indent="0">
              <a:buNone/>
            </a:pPr>
            <a:endParaRPr lang="en-US" sz="5100" dirty="0" smtClean="0">
              <a:solidFill>
                <a:srgbClr val="008000"/>
              </a:solidFill>
            </a:endParaRPr>
          </a:p>
          <a:p>
            <a:r>
              <a:rPr lang="en-US" sz="5100" dirty="0" smtClean="0">
                <a:solidFill>
                  <a:srgbClr val="008000"/>
                </a:solidFill>
              </a:rPr>
              <a:t>Support a Board </a:t>
            </a:r>
            <a:r>
              <a:rPr lang="en-US" sz="5100" dirty="0">
                <a:solidFill>
                  <a:srgbClr val="008000"/>
                </a:solidFill>
              </a:rPr>
              <a:t>of Directors who contribute over 5,000 volunteer hours a </a:t>
            </a:r>
            <a:r>
              <a:rPr lang="en-US" sz="5100" dirty="0" smtClean="0">
                <a:solidFill>
                  <a:srgbClr val="008000"/>
                </a:solidFill>
              </a:rPr>
              <a:t>year</a:t>
            </a:r>
          </a:p>
          <a:p>
            <a:endParaRPr lang="en-US" sz="5100" dirty="0" smtClean="0">
              <a:solidFill>
                <a:srgbClr val="008000"/>
              </a:solidFill>
            </a:endParaRPr>
          </a:p>
          <a:p>
            <a:pPr lvl="0"/>
            <a:r>
              <a:rPr lang="en-US" sz="5100" dirty="0" smtClean="0">
                <a:solidFill>
                  <a:srgbClr val="008000"/>
                </a:solidFill>
              </a:rPr>
              <a:t>Network </a:t>
            </a:r>
            <a:r>
              <a:rPr lang="en-US" sz="5100" dirty="0">
                <a:solidFill>
                  <a:srgbClr val="008000"/>
                </a:solidFill>
              </a:rPr>
              <a:t>with 25 other organizations</a:t>
            </a:r>
            <a:endParaRPr lang="en-CA" sz="5100" dirty="0">
              <a:solidFill>
                <a:srgbClr val="008000"/>
              </a:solidFill>
            </a:endParaRPr>
          </a:p>
          <a:p>
            <a:pPr marL="0" indent="0">
              <a:buNone/>
            </a:pPr>
            <a:endParaRPr lang="en-CA" dirty="0"/>
          </a:p>
          <a:p>
            <a:pPr lvl="0"/>
            <a:endParaRPr lang="en-CA" dirty="0"/>
          </a:p>
          <a:p>
            <a:endParaRPr lang="en-CA" dirty="0"/>
          </a:p>
        </p:txBody>
      </p:sp>
    </p:spTree>
    <p:extLst>
      <p:ext uri="{BB962C8B-B14F-4D97-AF65-F5344CB8AC3E}">
        <p14:creationId xmlns:p14="http://schemas.microsoft.com/office/powerpoint/2010/main" val="4244584143"/>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750"/>
                                        <p:tgtEl>
                                          <p:spTgt spid="3">
                                            <p:txEl>
                                              <p:pRg st="2" end="2"/>
                                            </p:txEl>
                                          </p:spTgt>
                                        </p:tgtEl>
                                      </p:cBhvr>
                                    </p:animEffect>
                                    <p:anim calcmode="lin" valueType="num">
                                      <p:cBhvr>
                                        <p:cTn id="15"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750"/>
                                        <p:tgtEl>
                                          <p:spTgt spid="3">
                                            <p:txEl>
                                              <p:pRg st="4" end="4"/>
                                            </p:txEl>
                                          </p:spTgt>
                                        </p:tgtEl>
                                      </p:cBhvr>
                                    </p:animEffect>
                                    <p:anim calcmode="lin" valueType="num">
                                      <p:cBhvr>
                                        <p:cTn id="2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750"/>
                                        <p:tgtEl>
                                          <p:spTgt spid="3">
                                            <p:txEl>
                                              <p:pRg st="6" end="6"/>
                                            </p:txEl>
                                          </p:spTgt>
                                        </p:tgtEl>
                                      </p:cBhvr>
                                    </p:animEffect>
                                    <p:anim calcmode="lin" valueType="num">
                                      <p:cBhvr>
                                        <p:cTn id="29"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75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750"/>
                                        <p:tgtEl>
                                          <p:spTgt spid="3">
                                            <p:txEl>
                                              <p:pRg st="8" end="8"/>
                                            </p:txEl>
                                          </p:spTgt>
                                        </p:tgtEl>
                                      </p:cBhvr>
                                    </p:animEffect>
                                    <p:anim calcmode="lin" valueType="num">
                                      <p:cBhvr>
                                        <p:cTn id="36"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2">
                    <a:lumMod val="60000"/>
                    <a:lumOff val="40000"/>
                  </a:schemeClr>
                </a:solidFill>
              </a:rPr>
              <a:t>National Office</a:t>
            </a: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CA" dirty="0" smtClean="0">
                <a:solidFill>
                  <a:srgbClr val="008000"/>
                </a:solidFill>
              </a:rPr>
              <a:t>Write support news articles, letters to the editor, and press material for use by Clubs</a:t>
            </a:r>
          </a:p>
          <a:p>
            <a:pPr marL="0" indent="0">
              <a:buNone/>
            </a:pPr>
            <a:endParaRPr lang="en-CA" dirty="0" smtClean="0">
              <a:solidFill>
                <a:srgbClr val="008000"/>
              </a:solidFill>
            </a:endParaRPr>
          </a:p>
          <a:p>
            <a:r>
              <a:rPr lang="en-CA" dirty="0" smtClean="0">
                <a:solidFill>
                  <a:srgbClr val="008000"/>
                </a:solidFill>
              </a:rPr>
              <a:t>Facilitate </a:t>
            </a:r>
            <a:r>
              <a:rPr lang="en-CA" dirty="0">
                <a:solidFill>
                  <a:srgbClr val="008000"/>
                </a:solidFill>
              </a:rPr>
              <a:t>National campaigns e.g. Violence against Women, Missing and Murdered Aboriginal Women, Up for </a:t>
            </a:r>
            <a:r>
              <a:rPr lang="en-CA" dirty="0" smtClean="0">
                <a:solidFill>
                  <a:srgbClr val="008000"/>
                </a:solidFill>
              </a:rPr>
              <a:t>Debate</a:t>
            </a:r>
          </a:p>
          <a:p>
            <a:endParaRPr lang="en-CA" dirty="0" smtClean="0">
              <a:solidFill>
                <a:srgbClr val="008000"/>
              </a:solidFill>
            </a:endParaRPr>
          </a:p>
          <a:p>
            <a:r>
              <a:rPr lang="en-CA" dirty="0" smtClean="0">
                <a:solidFill>
                  <a:srgbClr val="008000"/>
                </a:solidFill>
              </a:rPr>
              <a:t>Provide Advocacy coaching </a:t>
            </a:r>
          </a:p>
          <a:p>
            <a:pPr marL="0" indent="0">
              <a:buNone/>
            </a:pPr>
            <a:r>
              <a:rPr lang="en-CA" dirty="0" smtClean="0">
                <a:solidFill>
                  <a:srgbClr val="008000"/>
                </a:solidFill>
              </a:rPr>
              <a:t>  </a:t>
            </a:r>
          </a:p>
          <a:p>
            <a:r>
              <a:rPr lang="en-CA" strike="noStrike" baseline="0" dirty="0" smtClean="0">
                <a:solidFill>
                  <a:srgbClr val="008000"/>
                </a:solidFill>
              </a:rPr>
              <a:t>Assist with</a:t>
            </a:r>
            <a:r>
              <a:rPr lang="en-CA" dirty="0" smtClean="0">
                <a:solidFill>
                  <a:srgbClr val="008000"/>
                </a:solidFill>
              </a:rPr>
              <a:t> material supporting resolutions</a:t>
            </a:r>
            <a:endParaRPr lang="en-CA" dirty="0">
              <a:solidFill>
                <a:srgbClr val="008000"/>
              </a:solidFill>
            </a:endParaRPr>
          </a:p>
        </p:txBody>
      </p:sp>
    </p:spTree>
    <p:extLst>
      <p:ext uri="{BB962C8B-B14F-4D97-AF65-F5344CB8AC3E}">
        <p14:creationId xmlns:p14="http://schemas.microsoft.com/office/powerpoint/2010/main" val="3393386100"/>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750"/>
                                        <p:tgtEl>
                                          <p:spTgt spid="3">
                                            <p:txEl>
                                              <p:pRg st="2" end="2"/>
                                            </p:txEl>
                                          </p:spTgt>
                                        </p:tgtEl>
                                      </p:cBhvr>
                                    </p:animEffect>
                                    <p:anim calcmode="lin" valueType="num">
                                      <p:cBhvr>
                                        <p:cTn id="15"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750"/>
                                        <p:tgtEl>
                                          <p:spTgt spid="3">
                                            <p:txEl>
                                              <p:pRg st="4" end="4"/>
                                            </p:txEl>
                                          </p:spTgt>
                                        </p:tgtEl>
                                      </p:cBhvr>
                                    </p:animEffect>
                                    <p:anim calcmode="lin" valueType="num">
                                      <p:cBhvr>
                                        <p:cTn id="2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750"/>
                                        <p:tgtEl>
                                          <p:spTgt spid="3">
                                            <p:txEl>
                                              <p:pRg st="6" end="6"/>
                                            </p:txEl>
                                          </p:spTgt>
                                        </p:tgtEl>
                                      </p:cBhvr>
                                    </p:animEffect>
                                    <p:anim calcmode="lin" valueType="num">
                                      <p:cBhvr>
                                        <p:cTn id="29"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Scholarships and Fellowships</a:t>
            </a:r>
            <a:endParaRPr lang="en-CA" dirty="0"/>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CA" dirty="0" smtClean="0">
                <a:solidFill>
                  <a:srgbClr val="008000"/>
                </a:solidFill>
              </a:rPr>
              <a:t>Over 1 Million dollars awarded annually for scholarships and fellowships </a:t>
            </a:r>
          </a:p>
          <a:p>
            <a:endParaRPr lang="en-CA" dirty="0" smtClean="0">
              <a:solidFill>
                <a:srgbClr val="008000"/>
              </a:solidFill>
            </a:endParaRPr>
          </a:p>
          <a:p>
            <a:r>
              <a:rPr lang="en-CA" dirty="0" smtClean="0">
                <a:solidFill>
                  <a:srgbClr val="008000"/>
                </a:solidFill>
              </a:rPr>
              <a:t>Support </a:t>
            </a:r>
            <a:r>
              <a:rPr lang="en-CA" dirty="0">
                <a:solidFill>
                  <a:srgbClr val="008000"/>
                </a:solidFill>
              </a:rPr>
              <a:t>for graduate </a:t>
            </a:r>
            <a:r>
              <a:rPr lang="en-CA" dirty="0" smtClean="0">
                <a:solidFill>
                  <a:srgbClr val="008000"/>
                </a:solidFill>
              </a:rPr>
              <a:t>programs through the Charitable Trust</a:t>
            </a:r>
          </a:p>
          <a:p>
            <a:endParaRPr lang="en-CA" dirty="0" smtClean="0">
              <a:solidFill>
                <a:srgbClr val="008000"/>
              </a:solidFill>
            </a:endParaRPr>
          </a:p>
          <a:p>
            <a:r>
              <a:rPr lang="en-CA" dirty="0" smtClean="0">
                <a:solidFill>
                  <a:srgbClr val="008000"/>
                </a:solidFill>
              </a:rPr>
              <a:t>A CFUW Fellowships and Awards program that is cost effective</a:t>
            </a:r>
          </a:p>
          <a:p>
            <a:endParaRPr lang="en-CA" dirty="0" smtClean="0">
              <a:solidFill>
                <a:srgbClr val="008000"/>
              </a:solidFill>
            </a:endParaRPr>
          </a:p>
          <a:p>
            <a:r>
              <a:rPr lang="en-CA" dirty="0" smtClean="0">
                <a:solidFill>
                  <a:srgbClr val="008000"/>
                </a:solidFill>
              </a:rPr>
              <a:t>Sponsorship of an international fellowship – Dr. </a:t>
            </a:r>
            <a:r>
              <a:rPr lang="en-CA" dirty="0" err="1" smtClean="0">
                <a:solidFill>
                  <a:srgbClr val="008000"/>
                </a:solidFill>
              </a:rPr>
              <a:t>Vibert</a:t>
            </a:r>
            <a:r>
              <a:rPr lang="en-CA" dirty="0" smtClean="0">
                <a:solidFill>
                  <a:srgbClr val="008000"/>
                </a:solidFill>
              </a:rPr>
              <a:t> A. Douglas award </a:t>
            </a:r>
            <a:endParaRPr lang="en-CA" dirty="0">
              <a:solidFill>
                <a:srgbClr val="008000"/>
              </a:solidFill>
            </a:endParaRPr>
          </a:p>
          <a:p>
            <a:endParaRPr lang="en-CA" dirty="0"/>
          </a:p>
          <a:p>
            <a:endParaRPr lang="en-CA" dirty="0"/>
          </a:p>
        </p:txBody>
      </p:sp>
    </p:spTree>
    <p:extLst>
      <p:ext uri="{BB962C8B-B14F-4D97-AF65-F5344CB8AC3E}">
        <p14:creationId xmlns:p14="http://schemas.microsoft.com/office/powerpoint/2010/main" val="427847438"/>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51" y="147378"/>
            <a:ext cx="8579527" cy="1653711"/>
          </a:xfrm>
        </p:spPr>
        <p:txBody>
          <a:bodyPr>
            <a:normAutofit fontScale="90000"/>
          </a:bodyPr>
          <a:lstStyle/>
          <a:p>
            <a:r>
              <a:rPr lang="en-CA" sz="1600" dirty="0" smtClean="0"/>
              <a:t/>
            </a:r>
            <a:br>
              <a:rPr lang="en-CA" sz="1600" dirty="0" smtClean="0"/>
            </a:br>
            <a:r>
              <a:rPr lang="en-CA" sz="1600" dirty="0"/>
              <a:t/>
            </a:r>
            <a:br>
              <a:rPr lang="en-CA" sz="1600" dirty="0"/>
            </a:br>
            <a:r>
              <a:rPr lang="en-CA" sz="1600" dirty="0" smtClean="0"/>
              <a:t/>
            </a:r>
            <a:br>
              <a:rPr lang="en-CA" sz="1600" dirty="0" smtClean="0"/>
            </a:br>
            <a:r>
              <a:rPr lang="en-CA" sz="2700" dirty="0" smtClean="0"/>
              <a:t>Iris Wu, Mississauga - dual major in </a:t>
            </a:r>
            <a:r>
              <a:rPr lang="en-CA" sz="2700" dirty="0"/>
              <a:t>Global Development and Honours Business Administration at Western </a:t>
            </a:r>
            <a:r>
              <a:rPr lang="en-CA" sz="2700" dirty="0" smtClean="0"/>
              <a:t>and Ivey. Hopes </a:t>
            </a:r>
            <a:r>
              <a:rPr lang="en-CA" sz="2700" dirty="0"/>
              <a:t>to use the power of business to help </a:t>
            </a:r>
            <a:r>
              <a:rPr lang="en-CA" sz="2700" dirty="0" smtClean="0"/>
              <a:t>developing countries.</a:t>
            </a:r>
            <a:br>
              <a:rPr lang="en-CA" sz="2700" dirty="0" smtClean="0"/>
            </a:br>
            <a:r>
              <a:rPr lang="en-CA" sz="1600" dirty="0" smtClean="0"/>
              <a:t/>
            </a:r>
            <a:br>
              <a:rPr lang="en-CA" sz="1600" dirty="0" smtClean="0"/>
            </a:br>
            <a:r>
              <a:rPr lang="en-CA" sz="1600" dirty="0" smtClean="0"/>
              <a:t/>
            </a:r>
            <a:br>
              <a:rPr lang="en-CA" sz="1600" dirty="0" smtClean="0"/>
            </a:br>
            <a:endParaRPr lang="en-CA"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2949" y="1620527"/>
            <a:ext cx="3188317" cy="2125545"/>
          </a:xfrm>
          <a:prstGeom prst="rect">
            <a:avLst/>
          </a:prstGeom>
        </p:spPr>
      </p:pic>
      <p:sp>
        <p:nvSpPr>
          <p:cNvPr id="4" name="Rectangle 3"/>
          <p:cNvSpPr/>
          <p:nvPr/>
        </p:nvSpPr>
        <p:spPr>
          <a:xfrm>
            <a:off x="99251" y="1899413"/>
            <a:ext cx="4572000" cy="1846659"/>
          </a:xfrm>
          <a:prstGeom prst="rect">
            <a:avLst/>
          </a:prstGeom>
        </p:spPr>
        <p:txBody>
          <a:bodyPr>
            <a:spAutoFit/>
          </a:bodyPr>
          <a:lstStyle/>
          <a:p>
            <a:endParaRPr lang="en-CA" dirty="0" smtClean="0"/>
          </a:p>
          <a:p>
            <a:r>
              <a:rPr lang="en-CA" sz="2400" dirty="0" err="1" smtClean="0">
                <a:solidFill>
                  <a:schemeClr val="accent1"/>
                </a:solidFill>
              </a:rPr>
              <a:t>Tushita</a:t>
            </a:r>
            <a:r>
              <a:rPr lang="en-CA" sz="2400" dirty="0" smtClean="0">
                <a:solidFill>
                  <a:schemeClr val="accent1"/>
                </a:solidFill>
              </a:rPr>
              <a:t> Patel</a:t>
            </a:r>
            <a:r>
              <a:rPr lang="en-CA" sz="2400" dirty="0">
                <a:solidFill>
                  <a:schemeClr val="accent1"/>
                </a:solidFill>
              </a:rPr>
              <a:t> </a:t>
            </a:r>
            <a:r>
              <a:rPr lang="en-CA" sz="2400" dirty="0" smtClean="0">
                <a:solidFill>
                  <a:schemeClr val="accent1"/>
                </a:solidFill>
              </a:rPr>
              <a:t>- </a:t>
            </a:r>
            <a:r>
              <a:rPr lang="en-CA" sz="2400" dirty="0">
                <a:solidFill>
                  <a:schemeClr val="accent1"/>
                </a:solidFill>
              </a:rPr>
              <a:t>CFUW </a:t>
            </a:r>
            <a:r>
              <a:rPr lang="en-CA" sz="2400" dirty="0" smtClean="0">
                <a:solidFill>
                  <a:schemeClr val="accent1"/>
                </a:solidFill>
              </a:rPr>
              <a:t>Mississauga. </a:t>
            </a:r>
            <a:r>
              <a:rPr lang="en-CA" sz="2400" dirty="0">
                <a:solidFill>
                  <a:schemeClr val="accent1"/>
                </a:solidFill>
              </a:rPr>
              <a:t>P</a:t>
            </a:r>
            <a:r>
              <a:rPr lang="en-CA" sz="2400" dirty="0" smtClean="0">
                <a:solidFill>
                  <a:schemeClr val="accent1"/>
                </a:solidFill>
              </a:rPr>
              <a:t>ursuing </a:t>
            </a:r>
            <a:r>
              <a:rPr lang="en-CA" sz="2400" dirty="0">
                <a:solidFill>
                  <a:schemeClr val="accent1"/>
                </a:solidFill>
              </a:rPr>
              <a:t>a double </a:t>
            </a:r>
            <a:r>
              <a:rPr lang="en-CA" sz="2400" dirty="0" smtClean="0">
                <a:solidFill>
                  <a:schemeClr val="accent1"/>
                </a:solidFill>
              </a:rPr>
              <a:t>honours </a:t>
            </a:r>
            <a:r>
              <a:rPr lang="en-CA" sz="2400" dirty="0">
                <a:solidFill>
                  <a:schemeClr val="accent1"/>
                </a:solidFill>
              </a:rPr>
              <a:t>in Computer Science and Statistics at the University of </a:t>
            </a:r>
            <a:r>
              <a:rPr lang="en-CA" sz="2400" dirty="0" smtClean="0">
                <a:solidFill>
                  <a:schemeClr val="accent1"/>
                </a:solidFill>
              </a:rPr>
              <a:t>Saskatchewan</a:t>
            </a:r>
            <a:endParaRPr lang="en-CA" sz="2400" dirty="0">
              <a:solidFill>
                <a:schemeClr val="accent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251" y="3746695"/>
            <a:ext cx="2476500" cy="24765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3739" y="3470886"/>
            <a:ext cx="4037491" cy="3028118"/>
          </a:xfrm>
          <a:prstGeom prst="rect">
            <a:avLst/>
          </a:prstGeom>
        </p:spPr>
      </p:pic>
      <p:sp>
        <p:nvSpPr>
          <p:cNvPr id="8" name="TextBox 7"/>
          <p:cNvSpPr txBox="1"/>
          <p:nvPr/>
        </p:nvSpPr>
        <p:spPr>
          <a:xfrm>
            <a:off x="2575751" y="4014764"/>
            <a:ext cx="1768839" cy="1569660"/>
          </a:xfrm>
          <a:prstGeom prst="rect">
            <a:avLst/>
          </a:prstGeom>
          <a:noFill/>
        </p:spPr>
        <p:txBody>
          <a:bodyPr wrap="square" rtlCol="0">
            <a:spAutoFit/>
          </a:bodyPr>
          <a:lstStyle/>
          <a:p>
            <a:r>
              <a:rPr lang="en-CA" sz="2400" dirty="0" smtClean="0">
                <a:solidFill>
                  <a:schemeClr val="accent1"/>
                </a:solidFill>
              </a:rPr>
              <a:t>CFUW Fredericton Scholarship winners</a:t>
            </a:r>
            <a:endParaRPr lang="en-CA" sz="2400" dirty="0">
              <a:solidFill>
                <a:schemeClr val="accent1"/>
              </a:solidFill>
            </a:endParaRPr>
          </a:p>
        </p:txBody>
      </p:sp>
      <p:sp>
        <p:nvSpPr>
          <p:cNvPr id="9" name="TextBox 8"/>
          <p:cNvSpPr txBox="1"/>
          <p:nvPr/>
        </p:nvSpPr>
        <p:spPr>
          <a:xfrm>
            <a:off x="0" y="1598832"/>
            <a:ext cx="5740399" cy="523220"/>
          </a:xfrm>
          <a:prstGeom prst="rect">
            <a:avLst/>
          </a:prstGeom>
          <a:noFill/>
        </p:spPr>
        <p:txBody>
          <a:bodyPr wrap="square" rtlCol="0">
            <a:spAutoFit/>
          </a:bodyPr>
          <a:lstStyle/>
          <a:p>
            <a:r>
              <a:rPr lang="en-CA" sz="2800" b="1" dirty="0" smtClean="0">
                <a:solidFill>
                  <a:schemeClr val="accent1"/>
                </a:solidFill>
              </a:rPr>
              <a:t>Some of 2014 Scholarship Winners</a:t>
            </a:r>
            <a:endParaRPr lang="en-CA" sz="2800" b="1" dirty="0">
              <a:solidFill>
                <a:schemeClr val="accent1"/>
              </a:solidFill>
            </a:endParaRPr>
          </a:p>
        </p:txBody>
      </p:sp>
    </p:spTree>
    <p:extLst>
      <p:ext uri="{BB962C8B-B14F-4D97-AF65-F5344CB8AC3E}">
        <p14:creationId xmlns:p14="http://schemas.microsoft.com/office/powerpoint/2010/main" val="3614963617"/>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
                                          </p:val>
                                        </p:tav>
                                        <p:tav tm="100000">
                                          <p:val>
                                            <p:strVal val="#ppt_x"/>
                                          </p:val>
                                        </p:tav>
                                      </p:tavLst>
                                    </p:anim>
                                    <p:anim calcmode="lin" valueType="num">
                                      <p:cBhvr>
                                        <p:cTn id="1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500"/>
                                        <p:tgtEl>
                                          <p:spTgt spid="7"/>
                                        </p:tgtEl>
                                      </p:cBhvr>
                                    </p:animEffect>
                                    <p:anim calcmode="lin" valueType="num">
                                      <p:cBhvr>
                                        <p:cTn id="29" dur="1500" fill="hold"/>
                                        <p:tgtEl>
                                          <p:spTgt spid="7"/>
                                        </p:tgtEl>
                                        <p:attrNameLst>
                                          <p:attrName>ppt_x</p:attrName>
                                        </p:attrNameLst>
                                      </p:cBhvr>
                                      <p:tavLst>
                                        <p:tav tm="0">
                                          <p:val>
                                            <p:strVal val="#ppt_x"/>
                                          </p:val>
                                        </p:tav>
                                        <p:tav tm="100000">
                                          <p:val>
                                            <p:strVal val="#ppt_x"/>
                                          </p:val>
                                        </p:tav>
                                      </p:tavLst>
                                    </p:anim>
                                    <p:anim calcmode="lin" valueType="num">
                                      <p:cBhvr>
                                        <p:cTn id="30" dur="1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500"/>
                                        <p:tgtEl>
                                          <p:spTgt spid="8"/>
                                        </p:tgtEl>
                                      </p:cBhvr>
                                    </p:animEffect>
                                    <p:anim calcmode="lin" valueType="num">
                                      <p:cBhvr>
                                        <p:cTn id="36" dur="1500" fill="hold"/>
                                        <p:tgtEl>
                                          <p:spTgt spid="8"/>
                                        </p:tgtEl>
                                        <p:attrNameLst>
                                          <p:attrName>ppt_x</p:attrName>
                                        </p:attrNameLst>
                                      </p:cBhvr>
                                      <p:tavLst>
                                        <p:tav tm="0">
                                          <p:val>
                                            <p:strVal val="#ppt_x"/>
                                          </p:val>
                                        </p:tav>
                                        <p:tav tm="100000">
                                          <p:val>
                                            <p:strVal val="#ppt_x"/>
                                          </p:val>
                                        </p:tav>
                                      </p:tavLst>
                                    </p:anim>
                                    <p:anim calcmode="lin" valueType="num">
                                      <p:cBhvr>
                                        <p:cTn id="37"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3000"/>
                                        <p:tgtEl>
                                          <p:spTgt spid="4"/>
                                        </p:tgtEl>
                                      </p:cBhvr>
                                    </p:animEffect>
                                    <p:anim calcmode="lin" valueType="num">
                                      <p:cBhvr>
                                        <p:cTn id="43" dur="3000" fill="hold"/>
                                        <p:tgtEl>
                                          <p:spTgt spid="4"/>
                                        </p:tgtEl>
                                        <p:attrNameLst>
                                          <p:attrName>ppt_x</p:attrName>
                                        </p:attrNameLst>
                                      </p:cBhvr>
                                      <p:tavLst>
                                        <p:tav tm="0">
                                          <p:val>
                                            <p:strVal val="#ppt_x"/>
                                          </p:val>
                                        </p:tav>
                                        <p:tav tm="100000">
                                          <p:val>
                                            <p:strVal val="#ppt_x"/>
                                          </p:val>
                                        </p:tav>
                                      </p:tavLst>
                                    </p:anim>
                                    <p:anim calcmode="lin" valueType="num">
                                      <p:cBhvr>
                                        <p:cTn id="44"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25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3000"/>
                                        <p:tgtEl>
                                          <p:spTgt spid="5"/>
                                        </p:tgtEl>
                                      </p:cBhvr>
                                    </p:animEffect>
                                    <p:anim calcmode="lin" valueType="num">
                                      <p:cBhvr>
                                        <p:cTn id="50" dur="3000" fill="hold"/>
                                        <p:tgtEl>
                                          <p:spTgt spid="5"/>
                                        </p:tgtEl>
                                        <p:attrNameLst>
                                          <p:attrName>ppt_x</p:attrName>
                                        </p:attrNameLst>
                                      </p:cBhvr>
                                      <p:tavLst>
                                        <p:tav tm="0">
                                          <p:val>
                                            <p:strVal val="#ppt_x"/>
                                          </p:val>
                                        </p:tav>
                                        <p:tav tm="100000">
                                          <p:val>
                                            <p:strVal val="#ppt_x"/>
                                          </p:val>
                                        </p:tav>
                                      </p:tavLst>
                                    </p:anim>
                                    <p:anim calcmode="lin" valueType="num">
                                      <p:cBhvr>
                                        <p:cTn id="51"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4" y="-222721"/>
            <a:ext cx="8229600" cy="1143000"/>
          </a:xfrm>
        </p:spPr>
        <p:txBody>
          <a:bodyPr/>
          <a:lstStyle/>
          <a:p>
            <a:r>
              <a:rPr lang="en-CA" dirty="0" smtClean="0"/>
              <a:t>Fellowship Winners </a:t>
            </a:r>
            <a:endParaRPr lang="en-CA" dirty="0"/>
          </a:p>
        </p:txBody>
      </p:sp>
      <p:pic>
        <p:nvPicPr>
          <p:cNvPr id="7" name="Content Placeholder 6"/>
          <p:cNvPicPr>
            <a:picLocks noGrp="1"/>
          </p:cNvPicPr>
          <p:nvPr>
            <p:ph idx="14"/>
          </p:nvPr>
        </p:nvPicPr>
        <p:blipFill rotWithShape="1">
          <a:blip r:embed="rId3" cstate="email">
            <a:extLst>
              <a:ext uri="{28A0092B-C50C-407E-A947-70E740481C1C}">
                <a14:useLocalDpi xmlns:a14="http://schemas.microsoft.com/office/drawing/2010/main"/>
              </a:ext>
            </a:extLst>
          </a:blip>
          <a:srcRect/>
          <a:stretch/>
        </p:blipFill>
        <p:spPr bwMode="auto">
          <a:xfrm>
            <a:off x="536399" y="1101684"/>
            <a:ext cx="1796588" cy="215760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8" name="Rectangle 7"/>
          <p:cNvSpPr/>
          <p:nvPr/>
        </p:nvSpPr>
        <p:spPr>
          <a:xfrm>
            <a:off x="536399" y="3755062"/>
            <a:ext cx="4572000" cy="2492990"/>
          </a:xfrm>
          <a:prstGeom prst="rect">
            <a:avLst/>
          </a:prstGeom>
        </p:spPr>
        <p:txBody>
          <a:bodyPr>
            <a:spAutoFit/>
          </a:bodyPr>
          <a:lstStyle/>
          <a:p>
            <a:r>
              <a:rPr lang="en-CA" sz="2600" b="1" dirty="0">
                <a:solidFill>
                  <a:schemeClr val="accent1"/>
                </a:solidFill>
              </a:rPr>
              <a:t>CFUW Beverley Jackson Fellowship</a:t>
            </a:r>
            <a:endParaRPr lang="en-CA" sz="2600" dirty="0">
              <a:solidFill>
                <a:schemeClr val="accent1"/>
              </a:solidFill>
            </a:endParaRPr>
          </a:p>
          <a:p>
            <a:r>
              <a:rPr lang="en-CA" sz="2600" b="1" dirty="0">
                <a:solidFill>
                  <a:schemeClr val="accent1"/>
                </a:solidFill>
              </a:rPr>
              <a:t>$2,000 funded by UWC of North </a:t>
            </a:r>
            <a:r>
              <a:rPr lang="en-CA" sz="2600" b="1" dirty="0" smtClean="0">
                <a:solidFill>
                  <a:schemeClr val="accent1"/>
                </a:solidFill>
              </a:rPr>
              <a:t>York </a:t>
            </a:r>
            <a:r>
              <a:rPr lang="en-US" sz="2600" b="1" dirty="0">
                <a:solidFill>
                  <a:srgbClr val="FF0000"/>
                </a:solidFill>
              </a:rPr>
              <a:t>HELENE LOVE</a:t>
            </a:r>
            <a:endParaRPr lang="en-CA" sz="2600" dirty="0">
              <a:solidFill>
                <a:srgbClr val="FF0000"/>
              </a:solidFill>
            </a:endParaRPr>
          </a:p>
          <a:p>
            <a:r>
              <a:rPr lang="en-US" sz="2600" b="1" dirty="0">
                <a:solidFill>
                  <a:schemeClr val="accent1"/>
                </a:solidFill>
              </a:rPr>
              <a:t>SJD University of Toronto</a:t>
            </a:r>
            <a:endParaRPr lang="en-CA" sz="2600" dirty="0">
              <a:solidFill>
                <a:schemeClr val="accent1"/>
              </a:solidFill>
            </a:endParaRPr>
          </a:p>
          <a:p>
            <a:endParaRPr lang="en-CA" sz="2600" dirty="0">
              <a:solidFill>
                <a:schemeClr val="accent1"/>
              </a:solidFill>
            </a:endParaRPr>
          </a:p>
        </p:txBody>
      </p:sp>
      <p:sp>
        <p:nvSpPr>
          <p:cNvPr id="11" name="Rectangle 10"/>
          <p:cNvSpPr/>
          <p:nvPr/>
        </p:nvSpPr>
        <p:spPr>
          <a:xfrm>
            <a:off x="3727003" y="4131876"/>
            <a:ext cx="6094197" cy="492443"/>
          </a:xfrm>
          <a:prstGeom prst="rect">
            <a:avLst/>
          </a:prstGeom>
        </p:spPr>
        <p:txBody>
          <a:bodyPr wrap="square">
            <a:spAutoFit/>
          </a:bodyPr>
          <a:lstStyle/>
          <a:p>
            <a:r>
              <a:rPr lang="en-US" sz="2600" dirty="0"/>
              <a:t> </a:t>
            </a:r>
            <a:endParaRPr lang="en-CA" sz="2600" dirty="0"/>
          </a:p>
        </p:txBody>
      </p:sp>
      <p:pic>
        <p:nvPicPr>
          <p:cNvPr id="12" name="Content Placeholder 6"/>
          <p:cNvPicPr>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6901646" y="291404"/>
            <a:ext cx="2308140" cy="2564967"/>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3" name="Rectangle 12"/>
          <p:cNvSpPr/>
          <p:nvPr/>
        </p:nvSpPr>
        <p:spPr>
          <a:xfrm>
            <a:off x="2999378" y="694807"/>
            <a:ext cx="5299625" cy="3662541"/>
          </a:xfrm>
          <a:prstGeom prst="rect">
            <a:avLst/>
          </a:prstGeom>
        </p:spPr>
        <p:txBody>
          <a:bodyPr wrap="square">
            <a:spAutoFit/>
          </a:bodyPr>
          <a:lstStyle/>
          <a:p>
            <a:r>
              <a:rPr lang="en-US" sz="2600" b="1" dirty="0">
                <a:solidFill>
                  <a:schemeClr val="accent1"/>
                </a:solidFill>
              </a:rPr>
              <a:t>CFUW Margaret Dale Philp Award</a:t>
            </a:r>
            <a:endParaRPr lang="en-CA" sz="2600" dirty="0">
              <a:solidFill>
                <a:schemeClr val="accent1"/>
              </a:solidFill>
            </a:endParaRPr>
          </a:p>
          <a:p>
            <a:r>
              <a:rPr lang="en-CA" sz="2600" dirty="0">
                <a:solidFill>
                  <a:schemeClr val="accent1"/>
                </a:solidFill>
              </a:rPr>
              <a:t> </a:t>
            </a:r>
            <a:r>
              <a:rPr lang="en-US" sz="2600" b="1" dirty="0" smtClean="0">
                <a:solidFill>
                  <a:schemeClr val="accent1"/>
                </a:solidFill>
              </a:rPr>
              <a:t>$</a:t>
            </a:r>
            <a:r>
              <a:rPr lang="en-US" sz="2600" b="1" dirty="0">
                <a:solidFill>
                  <a:schemeClr val="accent1"/>
                </a:solidFill>
              </a:rPr>
              <a:t>3,500 funded by CFUW Kitchener-Waterloo</a:t>
            </a:r>
            <a:r>
              <a:rPr lang="en-CA" sz="2600" dirty="0">
                <a:solidFill>
                  <a:schemeClr val="accent1"/>
                </a:solidFill>
              </a:rPr>
              <a:t> </a:t>
            </a:r>
          </a:p>
          <a:p>
            <a:r>
              <a:rPr lang="en-US" sz="2600" b="1" dirty="0">
                <a:solidFill>
                  <a:srgbClr val="FF0000"/>
                </a:solidFill>
              </a:rPr>
              <a:t>REBECCAH NELEMS</a:t>
            </a:r>
            <a:endParaRPr lang="en-CA" sz="2600" dirty="0">
              <a:solidFill>
                <a:srgbClr val="FF0000"/>
              </a:solidFill>
            </a:endParaRPr>
          </a:p>
          <a:p>
            <a:r>
              <a:rPr lang="en-US" sz="2600" b="1" dirty="0">
                <a:solidFill>
                  <a:schemeClr val="accent1"/>
                </a:solidFill>
              </a:rPr>
              <a:t>Ph.D. Sociology: Cultural, Social </a:t>
            </a:r>
            <a:endParaRPr lang="en-CA" sz="2600" dirty="0">
              <a:solidFill>
                <a:schemeClr val="accent1"/>
              </a:solidFill>
            </a:endParaRPr>
          </a:p>
          <a:p>
            <a:r>
              <a:rPr lang="en-US" sz="2600" b="1" dirty="0">
                <a:solidFill>
                  <a:schemeClr val="accent1"/>
                </a:solidFill>
              </a:rPr>
              <a:t>and Political Thought (CSPT), </a:t>
            </a:r>
            <a:endParaRPr lang="en-CA" sz="2600" dirty="0">
              <a:solidFill>
                <a:schemeClr val="accent1"/>
              </a:solidFill>
            </a:endParaRPr>
          </a:p>
          <a:p>
            <a:r>
              <a:rPr lang="en-US" sz="2600" b="1" dirty="0">
                <a:solidFill>
                  <a:schemeClr val="accent1"/>
                </a:solidFill>
              </a:rPr>
              <a:t>2013-2018, University of Victoria </a:t>
            </a:r>
            <a:endParaRPr lang="en-CA" sz="2600" dirty="0">
              <a:solidFill>
                <a:schemeClr val="accent1"/>
              </a:solidFill>
            </a:endParaRPr>
          </a:p>
          <a:p>
            <a:r>
              <a:rPr lang="en-US" sz="2600" dirty="0"/>
              <a:t> </a:t>
            </a:r>
            <a:endParaRPr lang="en-CA" sz="2600" dirty="0"/>
          </a:p>
          <a:p>
            <a:endParaRPr lang="en-CA" dirty="0"/>
          </a:p>
        </p:txBody>
      </p:sp>
    </p:spTree>
    <p:extLst>
      <p:ext uri="{BB962C8B-B14F-4D97-AF65-F5344CB8AC3E}">
        <p14:creationId xmlns:p14="http://schemas.microsoft.com/office/powerpoint/2010/main" val="91589898"/>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3000"/>
                                        <p:tgtEl>
                                          <p:spTgt spid="13"/>
                                        </p:tgtEl>
                                      </p:cBhvr>
                                    </p:animEffect>
                                    <p:anim calcmode="lin" valueType="num">
                                      <p:cBhvr>
                                        <p:cTn id="22" dur="3000" fill="hold"/>
                                        <p:tgtEl>
                                          <p:spTgt spid="13"/>
                                        </p:tgtEl>
                                        <p:attrNameLst>
                                          <p:attrName>ppt_x</p:attrName>
                                        </p:attrNameLst>
                                      </p:cBhvr>
                                      <p:tavLst>
                                        <p:tav tm="0">
                                          <p:val>
                                            <p:strVal val="#ppt_x"/>
                                          </p:val>
                                        </p:tav>
                                        <p:tav tm="100000">
                                          <p:val>
                                            <p:strVal val="#ppt_x"/>
                                          </p:val>
                                        </p:tav>
                                      </p:tavLst>
                                    </p:anim>
                                    <p:anim calcmode="lin" valueType="num">
                                      <p:cBhvr>
                                        <p:cTn id="23" dur="3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ppt_x</p:attrName>
                                        </p:attrNameLst>
                                      </p:cBhvr>
                                      <p:tavLst>
                                        <p:tav tm="0">
                                          <p:val>
                                            <p:strVal val="#ppt_x"/>
                                          </p:val>
                                        </p:tav>
                                        <p:tav tm="100000">
                                          <p:val>
                                            <p:strVal val="#ppt_x"/>
                                          </p:val>
                                        </p:tav>
                                      </p:tavLst>
                                    </p:anim>
                                    <p:anim calcmode="lin" valueType="num">
                                      <p:cBhvr>
                                        <p:cTn id="30"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7231863" y="205683"/>
            <a:ext cx="1585569" cy="216209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5" name="Rectangle 4"/>
          <p:cNvSpPr/>
          <p:nvPr/>
        </p:nvSpPr>
        <p:spPr>
          <a:xfrm>
            <a:off x="270822" y="67059"/>
            <a:ext cx="7184424" cy="2523768"/>
          </a:xfrm>
          <a:prstGeom prst="rect">
            <a:avLst/>
          </a:prstGeom>
        </p:spPr>
        <p:txBody>
          <a:bodyPr wrap="square">
            <a:spAutoFit/>
          </a:bodyPr>
          <a:lstStyle/>
          <a:p>
            <a:r>
              <a:rPr lang="en-US" sz="2800" b="1" dirty="0">
                <a:solidFill>
                  <a:schemeClr val="accent1"/>
                </a:solidFill>
              </a:rPr>
              <a:t>CFUW Bourse Georgette </a:t>
            </a:r>
            <a:r>
              <a:rPr lang="en-US" sz="2800" b="1" dirty="0" err="1" smtClean="0">
                <a:solidFill>
                  <a:schemeClr val="accent1"/>
                </a:solidFill>
              </a:rPr>
              <a:t>LeMoyne</a:t>
            </a:r>
            <a:r>
              <a:rPr lang="en-US" sz="2800" b="1" dirty="0" smtClean="0">
                <a:solidFill>
                  <a:schemeClr val="accent1"/>
                </a:solidFill>
              </a:rPr>
              <a:t>, $5,000</a:t>
            </a:r>
            <a:endParaRPr lang="en-CA" sz="2800" dirty="0">
              <a:solidFill>
                <a:schemeClr val="accent1"/>
              </a:solidFill>
            </a:endParaRPr>
          </a:p>
          <a:p>
            <a:r>
              <a:rPr lang="fr-CA" sz="2800" b="1" dirty="0" smtClean="0">
                <a:solidFill>
                  <a:srgbClr val="FF0000"/>
                </a:solidFill>
              </a:rPr>
              <a:t>       ANNE</a:t>
            </a:r>
            <a:r>
              <a:rPr lang="fr-CA" sz="2800" b="1" dirty="0">
                <a:solidFill>
                  <a:srgbClr val="FF0000"/>
                </a:solidFill>
              </a:rPr>
              <a:t>-SOPHIE RUEST-PAQUETTE              </a:t>
            </a:r>
            <a:endParaRPr lang="en-CA" sz="2800" dirty="0">
              <a:solidFill>
                <a:srgbClr val="FF0000"/>
              </a:solidFill>
            </a:endParaRPr>
          </a:p>
          <a:p>
            <a:r>
              <a:rPr lang="fr-CA" sz="2800" b="1" dirty="0" smtClean="0">
                <a:solidFill>
                  <a:schemeClr val="accent1"/>
                </a:solidFill>
              </a:rPr>
              <a:t>Joint </a:t>
            </a:r>
            <a:r>
              <a:rPr lang="fr-CA" sz="2800" b="1" dirty="0" err="1" smtClean="0">
                <a:solidFill>
                  <a:schemeClr val="accent1"/>
                </a:solidFill>
              </a:rPr>
              <a:t>Ph.D</a:t>
            </a:r>
            <a:r>
              <a:rPr lang="fr-CA" sz="2800" b="1" dirty="0">
                <a:solidFill>
                  <a:schemeClr val="accent1"/>
                </a:solidFill>
              </a:rPr>
              <a:t>. </a:t>
            </a:r>
            <a:r>
              <a:rPr lang="fr-CA" sz="2800" b="1" dirty="0" err="1">
                <a:solidFill>
                  <a:schemeClr val="accent1"/>
                </a:solidFill>
              </a:rPr>
              <a:t>Education</a:t>
            </a:r>
            <a:r>
              <a:rPr lang="fr-CA" sz="2800" b="1" dirty="0">
                <a:solidFill>
                  <a:schemeClr val="accent1"/>
                </a:solidFill>
              </a:rPr>
              <a:t> and Social Service, 2009-2016 </a:t>
            </a:r>
            <a:r>
              <a:rPr lang="en-US" sz="2800" b="1" dirty="0" smtClean="0">
                <a:solidFill>
                  <a:schemeClr val="accent1"/>
                </a:solidFill>
              </a:rPr>
              <a:t>University </a:t>
            </a:r>
            <a:r>
              <a:rPr lang="en-US" sz="2800" b="1" dirty="0">
                <a:solidFill>
                  <a:schemeClr val="accent1"/>
                </a:solidFill>
              </a:rPr>
              <a:t>of Ottawa and Laval University </a:t>
            </a:r>
            <a:endParaRPr lang="en-CA" sz="2800" dirty="0">
              <a:solidFill>
                <a:schemeClr val="accent1"/>
              </a:solidFill>
            </a:endParaRPr>
          </a:p>
          <a:p>
            <a:endParaRPr lang="en-CA" dirty="0"/>
          </a:p>
        </p:txBody>
      </p:sp>
      <p:pic>
        <p:nvPicPr>
          <p:cNvPr id="6" name="Content Placeholder 6"/>
          <p:cNvPicPr>
            <a:picLocks/>
          </p:cNvPicPr>
          <p:nvPr/>
        </p:nvPicPr>
        <p:blipFill rotWithShape="1">
          <a:blip r:embed="rId4" cstate="email">
            <a:extLst>
              <a:ext uri="{28A0092B-C50C-407E-A947-70E740481C1C}">
                <a14:useLocalDpi xmlns:a14="http://schemas.microsoft.com/office/drawing/2010/main"/>
              </a:ext>
            </a:extLst>
          </a:blip>
          <a:srcRect/>
          <a:stretch/>
        </p:blipFill>
        <p:spPr bwMode="auto">
          <a:xfrm>
            <a:off x="270822" y="4234953"/>
            <a:ext cx="1585748" cy="2279652"/>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7" name="Rectangle 6"/>
          <p:cNvSpPr/>
          <p:nvPr/>
        </p:nvSpPr>
        <p:spPr>
          <a:xfrm>
            <a:off x="1941966" y="4016340"/>
            <a:ext cx="6091402" cy="2246769"/>
          </a:xfrm>
          <a:prstGeom prst="rect">
            <a:avLst/>
          </a:prstGeom>
        </p:spPr>
        <p:txBody>
          <a:bodyPr wrap="square">
            <a:spAutoFit/>
          </a:bodyPr>
          <a:lstStyle/>
          <a:p>
            <a:r>
              <a:rPr lang="en-CA" sz="2800" b="1" dirty="0">
                <a:solidFill>
                  <a:schemeClr val="accent1"/>
                </a:solidFill>
              </a:rPr>
              <a:t>Ruth Binnie Fellowship, $6,000</a:t>
            </a:r>
            <a:endParaRPr lang="en-CA" sz="2800" dirty="0">
              <a:solidFill>
                <a:schemeClr val="accent1"/>
              </a:solidFill>
            </a:endParaRPr>
          </a:p>
          <a:p>
            <a:r>
              <a:rPr lang="en-US" sz="2800" b="1" dirty="0">
                <a:solidFill>
                  <a:schemeClr val="accent1"/>
                </a:solidFill>
              </a:rPr>
              <a:t>  </a:t>
            </a:r>
            <a:r>
              <a:rPr lang="en-US" sz="2800" b="1" dirty="0">
                <a:solidFill>
                  <a:srgbClr val="FF0000"/>
                </a:solidFill>
              </a:rPr>
              <a:t>ERIN LANDAU-CRANGLE</a:t>
            </a:r>
            <a:endParaRPr lang="en-CA" sz="2800" dirty="0">
              <a:solidFill>
                <a:srgbClr val="FF0000"/>
              </a:solidFill>
            </a:endParaRPr>
          </a:p>
          <a:p>
            <a:r>
              <a:rPr lang="en-US" sz="2800" b="1" dirty="0">
                <a:solidFill>
                  <a:schemeClr val="accent1"/>
                </a:solidFill>
              </a:rPr>
              <a:t>  M.Sc. Medical Sciences:</a:t>
            </a:r>
            <a:endParaRPr lang="en-CA" sz="2800" dirty="0">
              <a:solidFill>
                <a:schemeClr val="accent1"/>
              </a:solidFill>
            </a:endParaRPr>
          </a:p>
          <a:p>
            <a:r>
              <a:rPr lang="en-US" sz="2800" b="1" dirty="0">
                <a:solidFill>
                  <a:schemeClr val="accent1"/>
                </a:solidFill>
              </a:rPr>
              <a:t>  Metabolism and Nutrition Stream,</a:t>
            </a:r>
            <a:endParaRPr lang="en-CA" sz="2800" dirty="0">
              <a:solidFill>
                <a:schemeClr val="accent1"/>
              </a:solidFill>
            </a:endParaRPr>
          </a:p>
          <a:p>
            <a:r>
              <a:rPr lang="en-US" sz="2800" b="1" dirty="0">
                <a:solidFill>
                  <a:schemeClr val="accent1"/>
                </a:solidFill>
              </a:rPr>
              <a:t>  2014-2016, </a:t>
            </a:r>
            <a:r>
              <a:rPr lang="en-US" sz="2800" b="1" dirty="0" smtClean="0">
                <a:solidFill>
                  <a:schemeClr val="accent1"/>
                </a:solidFill>
              </a:rPr>
              <a:t>McMaster</a:t>
            </a:r>
            <a:endParaRPr lang="en-CA" sz="2800" dirty="0">
              <a:solidFill>
                <a:schemeClr val="accent1"/>
              </a:solidFill>
            </a:endParaRPr>
          </a:p>
        </p:txBody>
      </p:sp>
      <p:sp>
        <p:nvSpPr>
          <p:cNvPr id="9" name="Rectangle 8"/>
          <p:cNvSpPr/>
          <p:nvPr/>
        </p:nvSpPr>
        <p:spPr>
          <a:xfrm>
            <a:off x="917323" y="2196872"/>
            <a:ext cx="7900109" cy="2092881"/>
          </a:xfrm>
          <a:prstGeom prst="rect">
            <a:avLst/>
          </a:prstGeom>
        </p:spPr>
        <p:txBody>
          <a:bodyPr wrap="square">
            <a:spAutoFit/>
          </a:bodyPr>
          <a:lstStyle/>
          <a:p>
            <a:r>
              <a:rPr lang="en-US" sz="2800" b="1" dirty="0">
                <a:solidFill>
                  <a:schemeClr val="accent1"/>
                </a:solidFill>
              </a:rPr>
              <a:t>CFUW Elizabeth Massey Award</a:t>
            </a:r>
            <a:r>
              <a:rPr lang="en-CA" sz="2800" dirty="0">
                <a:solidFill>
                  <a:schemeClr val="accent1"/>
                </a:solidFill>
              </a:rPr>
              <a:t> </a:t>
            </a:r>
            <a:r>
              <a:rPr lang="en-US" sz="2800" b="1" dirty="0">
                <a:solidFill>
                  <a:schemeClr val="accent1"/>
                </a:solidFill>
              </a:rPr>
              <a:t>$</a:t>
            </a:r>
            <a:r>
              <a:rPr lang="en-US" sz="2800" b="1" dirty="0" smtClean="0">
                <a:solidFill>
                  <a:schemeClr val="accent1"/>
                </a:solidFill>
              </a:rPr>
              <a:t>5,000 </a:t>
            </a:r>
          </a:p>
          <a:p>
            <a:r>
              <a:rPr lang="en-US" sz="2800" b="1" dirty="0" smtClean="0">
                <a:solidFill>
                  <a:schemeClr val="accent1"/>
                </a:solidFill>
              </a:rPr>
              <a:t>sponsored by the Massey Family</a:t>
            </a:r>
            <a:endParaRPr lang="en-CA" sz="2800" dirty="0">
              <a:solidFill>
                <a:schemeClr val="accent1"/>
              </a:solidFill>
            </a:endParaRPr>
          </a:p>
          <a:p>
            <a:r>
              <a:rPr lang="en-US" sz="2800" b="1" dirty="0" smtClean="0">
                <a:solidFill>
                  <a:srgbClr val="FF0000"/>
                </a:solidFill>
              </a:rPr>
              <a:t>       VANESSA </a:t>
            </a:r>
            <a:r>
              <a:rPr lang="en-US" sz="2800" b="1" dirty="0">
                <a:solidFill>
                  <a:srgbClr val="FF0000"/>
                </a:solidFill>
              </a:rPr>
              <a:t>DION FLETCHER                                    </a:t>
            </a:r>
            <a:endParaRPr lang="en-CA" sz="2800" dirty="0">
              <a:solidFill>
                <a:srgbClr val="FF0000"/>
              </a:solidFill>
            </a:endParaRPr>
          </a:p>
          <a:p>
            <a:r>
              <a:rPr lang="en-US" sz="2800" b="1" dirty="0">
                <a:solidFill>
                  <a:schemeClr val="accent1"/>
                </a:solidFill>
              </a:rPr>
              <a:t>M.F.A. </a:t>
            </a:r>
            <a:r>
              <a:rPr lang="en-US" sz="2800" b="1" dirty="0" smtClean="0">
                <a:solidFill>
                  <a:schemeClr val="accent1"/>
                </a:solidFill>
              </a:rPr>
              <a:t>Art</a:t>
            </a:r>
            <a:r>
              <a:rPr lang="en-US" sz="2800" b="1" dirty="0">
                <a:solidFill>
                  <a:schemeClr val="accent1"/>
                </a:solidFill>
              </a:rPr>
              <a:t> Institute of </a:t>
            </a:r>
            <a:r>
              <a:rPr lang="en-US" sz="2800" b="1" dirty="0" smtClean="0">
                <a:solidFill>
                  <a:schemeClr val="accent1"/>
                </a:solidFill>
              </a:rPr>
              <a:t>Chicago</a:t>
            </a:r>
            <a:endParaRPr lang="en-CA" sz="2800" dirty="0">
              <a:solidFill>
                <a:schemeClr val="accent1"/>
              </a:solidFill>
            </a:endParaRPr>
          </a:p>
          <a:p>
            <a:endParaRPr lang="en-CA" dirty="0"/>
          </a:p>
        </p:txBody>
      </p:sp>
      <p:pic>
        <p:nvPicPr>
          <p:cNvPr id="10" name="Content Placeholder 6"/>
          <p:cNvPicPr>
            <a:picLocks/>
          </p:cNvPicPr>
          <p:nvPr/>
        </p:nvPicPr>
        <p:blipFill rotWithShape="1">
          <a:blip r:embed="rId5" cstate="email">
            <a:extLst>
              <a:ext uri="{28A0092B-C50C-407E-A947-70E740481C1C}">
                <a14:useLocalDpi xmlns:a14="http://schemas.microsoft.com/office/drawing/2010/main"/>
              </a:ext>
            </a:extLst>
          </a:blip>
          <a:srcRect/>
          <a:stretch/>
        </p:blipFill>
        <p:spPr bwMode="auto">
          <a:xfrm>
            <a:off x="7068578" y="2513279"/>
            <a:ext cx="1912137" cy="3016566"/>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39482477"/>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0"/>
                                        <p:tgtEl>
                                          <p:spTgt spid="9"/>
                                        </p:tgtEl>
                                      </p:cBhvr>
                                    </p:animEffect>
                                    <p:anim calcmode="lin" valueType="num">
                                      <p:cBhvr>
                                        <p:cTn id="22" dur="3000" fill="hold"/>
                                        <p:tgtEl>
                                          <p:spTgt spid="9"/>
                                        </p:tgtEl>
                                        <p:attrNameLst>
                                          <p:attrName>ppt_x</p:attrName>
                                        </p:attrNameLst>
                                      </p:cBhvr>
                                      <p:tavLst>
                                        <p:tav tm="0">
                                          <p:val>
                                            <p:strVal val="#ppt_x"/>
                                          </p:val>
                                        </p:tav>
                                        <p:tav tm="100000">
                                          <p:val>
                                            <p:strVal val="#ppt_x"/>
                                          </p:val>
                                        </p:tav>
                                      </p:tavLst>
                                    </p:anim>
                                    <p:anim calcmode="lin" valueType="num">
                                      <p:cBhvr>
                                        <p:cTn id="23" dur="3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750"/>
                                        <p:tgtEl>
                                          <p:spTgt spid="10"/>
                                        </p:tgtEl>
                                      </p:cBhvr>
                                    </p:animEffect>
                                    <p:anim calcmode="lin" valueType="num">
                                      <p:cBhvr>
                                        <p:cTn id="29" dur="1750" fill="hold"/>
                                        <p:tgtEl>
                                          <p:spTgt spid="10"/>
                                        </p:tgtEl>
                                        <p:attrNameLst>
                                          <p:attrName>ppt_x</p:attrName>
                                        </p:attrNameLst>
                                      </p:cBhvr>
                                      <p:tavLst>
                                        <p:tav tm="0">
                                          <p:val>
                                            <p:strVal val="#ppt_x"/>
                                          </p:val>
                                        </p:tav>
                                        <p:tav tm="100000">
                                          <p:val>
                                            <p:strVal val="#ppt_x"/>
                                          </p:val>
                                        </p:tav>
                                      </p:tavLst>
                                    </p:anim>
                                    <p:anim calcmode="lin" valueType="num">
                                      <p:cBhvr>
                                        <p:cTn id="30"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250"/>
                                        <p:tgtEl>
                                          <p:spTgt spid="7"/>
                                        </p:tgtEl>
                                      </p:cBhvr>
                                    </p:animEffect>
                                    <p:anim calcmode="lin" valueType="num">
                                      <p:cBhvr>
                                        <p:cTn id="36" dur="2250" fill="hold"/>
                                        <p:tgtEl>
                                          <p:spTgt spid="7"/>
                                        </p:tgtEl>
                                        <p:attrNameLst>
                                          <p:attrName>ppt_x</p:attrName>
                                        </p:attrNameLst>
                                      </p:cBhvr>
                                      <p:tavLst>
                                        <p:tav tm="0">
                                          <p:val>
                                            <p:strVal val="#ppt_x"/>
                                          </p:val>
                                        </p:tav>
                                        <p:tav tm="100000">
                                          <p:val>
                                            <p:strVal val="#ppt_x"/>
                                          </p:val>
                                        </p:tav>
                                      </p:tavLst>
                                    </p:anim>
                                    <p:anim calcmode="lin" valueType="num">
                                      <p:cBhvr>
                                        <p:cTn id="37" dur="2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5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ppt_x</p:attrName>
                                        </p:attrNameLst>
                                      </p:cBhvr>
                                      <p:tavLst>
                                        <p:tav tm="0">
                                          <p:val>
                                            <p:strVal val="#ppt_x"/>
                                          </p:val>
                                        </p:tav>
                                        <p:tav tm="100000">
                                          <p:val>
                                            <p:strVal val="#ppt_x"/>
                                          </p:val>
                                        </p:tav>
                                      </p:tavLst>
                                    </p:anim>
                                    <p:anim calcmode="lin" valueType="num">
                                      <p:cBhvr>
                                        <p:cTn id="44"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New this year </a:t>
            </a:r>
            <a:r>
              <a:rPr lang="en-CA" dirty="0"/>
              <a:t>…</a:t>
            </a:r>
            <a:br>
              <a:rPr lang="en-CA" dirty="0"/>
            </a:br>
            <a:r>
              <a:rPr lang="en-CA" dirty="0"/>
              <a:t>CFUW Aboriginal Women’s Award</a:t>
            </a:r>
            <a:br>
              <a:rPr lang="en-CA" dirty="0"/>
            </a:br>
            <a:r>
              <a:rPr lang="en-CA" dirty="0"/>
              <a:t> </a:t>
            </a:r>
          </a:p>
        </p:txBody>
      </p:sp>
      <p:sp>
        <p:nvSpPr>
          <p:cNvPr id="3" name="Content Placeholder 2"/>
          <p:cNvSpPr>
            <a:spLocks noGrp="1"/>
          </p:cNvSpPr>
          <p:nvPr>
            <p:ph idx="1"/>
          </p:nvPr>
        </p:nvSpPr>
        <p:spPr/>
        <p:txBody>
          <a:bodyPr>
            <a:normAutofit/>
          </a:bodyPr>
          <a:lstStyle/>
          <a:p>
            <a:r>
              <a:rPr lang="en-CA" dirty="0" smtClean="0">
                <a:solidFill>
                  <a:srgbClr val="008000"/>
                </a:solidFill>
              </a:rPr>
              <a:t>Funded by Education Council – </a:t>
            </a:r>
            <a:r>
              <a:rPr lang="en-CA" dirty="0" err="1" smtClean="0">
                <a:solidFill>
                  <a:srgbClr val="008000"/>
                </a:solidFill>
              </a:rPr>
              <a:t>Wolfville</a:t>
            </a:r>
            <a:r>
              <a:rPr lang="en-CA" dirty="0" smtClean="0">
                <a:solidFill>
                  <a:srgbClr val="008000"/>
                </a:solidFill>
              </a:rPr>
              <a:t> </a:t>
            </a:r>
          </a:p>
          <a:p>
            <a:endParaRPr lang="en-CA" dirty="0" smtClean="0">
              <a:solidFill>
                <a:srgbClr val="008000"/>
              </a:solidFill>
            </a:endParaRPr>
          </a:p>
          <a:p>
            <a:r>
              <a:rPr lang="en-CA" dirty="0" smtClean="0">
                <a:solidFill>
                  <a:srgbClr val="008000"/>
                </a:solidFill>
              </a:rPr>
              <a:t>Transfer of over $200,000. </a:t>
            </a:r>
            <a:r>
              <a:rPr lang="en-CA" dirty="0">
                <a:solidFill>
                  <a:srgbClr val="008000"/>
                </a:solidFill>
              </a:rPr>
              <a:t>t</a:t>
            </a:r>
            <a:r>
              <a:rPr lang="en-CA" dirty="0" smtClean="0">
                <a:solidFill>
                  <a:srgbClr val="008000"/>
                </a:solidFill>
              </a:rPr>
              <a:t>o honour Dr. Marion Elder Grant</a:t>
            </a:r>
          </a:p>
          <a:p>
            <a:endParaRPr lang="en-CA" dirty="0" smtClean="0">
              <a:solidFill>
                <a:srgbClr val="008000"/>
              </a:solidFill>
            </a:endParaRPr>
          </a:p>
          <a:p>
            <a:r>
              <a:rPr lang="en-CA" dirty="0" smtClean="0">
                <a:solidFill>
                  <a:srgbClr val="008000"/>
                </a:solidFill>
              </a:rPr>
              <a:t>Granted for studies in law, medicine, nurse practitioner or a Master’s in Aboriginal Studies </a:t>
            </a:r>
            <a:endParaRPr lang="en-CA" dirty="0">
              <a:solidFill>
                <a:srgbClr val="008000"/>
              </a:solidFill>
            </a:endParaRPr>
          </a:p>
        </p:txBody>
      </p:sp>
    </p:spTree>
    <p:extLst>
      <p:ext uri="{BB962C8B-B14F-4D97-AF65-F5344CB8AC3E}">
        <p14:creationId xmlns:p14="http://schemas.microsoft.com/office/powerpoint/2010/main" val="3065299846"/>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0767"/>
            <a:ext cx="9144000" cy="1162050"/>
          </a:xfrm>
        </p:spPr>
        <p:txBody>
          <a:bodyPr>
            <a:noAutofit/>
          </a:bodyPr>
          <a:lstStyle/>
          <a:p>
            <a:r>
              <a:rPr lang="en-CA" i="1" dirty="0" smtClean="0">
                <a:solidFill>
                  <a:schemeClr val="tx1"/>
                </a:solidFill>
              </a:rPr>
              <a:t>“</a:t>
            </a:r>
            <a:r>
              <a:rPr lang="en-CA" dirty="0">
                <a:solidFill>
                  <a:schemeClr val="tx1"/>
                </a:solidFill>
              </a:rPr>
              <a:t/>
            </a:r>
            <a:br>
              <a:rPr lang="en-CA" dirty="0">
                <a:solidFill>
                  <a:schemeClr val="tx1"/>
                </a:solidFill>
              </a:rPr>
            </a:br>
            <a:r>
              <a:rPr lang="en-US" dirty="0">
                <a:solidFill>
                  <a:schemeClr val="tx1"/>
                </a:solidFill>
              </a:rPr>
              <a:t> </a:t>
            </a:r>
            <a:r>
              <a:rPr lang="en-CA" dirty="0">
                <a:solidFill>
                  <a:schemeClr val="tx1"/>
                </a:solidFill>
              </a:rPr>
              <a:t/>
            </a:r>
            <a:br>
              <a:rPr lang="en-CA" dirty="0">
                <a:solidFill>
                  <a:schemeClr val="tx1"/>
                </a:solidFill>
              </a:rPr>
            </a:br>
            <a:r>
              <a:rPr lang="en-US" dirty="0">
                <a:solidFill>
                  <a:schemeClr val="tx1"/>
                </a:solidFill>
              </a:rPr>
              <a:t> </a:t>
            </a:r>
            <a:r>
              <a:rPr lang="en-CA" dirty="0">
                <a:solidFill>
                  <a:schemeClr val="tx1"/>
                </a:solidFill>
              </a:rPr>
              <a:t/>
            </a:r>
            <a:br>
              <a:rPr lang="en-CA" dirty="0">
                <a:solidFill>
                  <a:schemeClr val="tx1"/>
                </a:solidFill>
              </a:rPr>
            </a:br>
            <a:r>
              <a:rPr lang="en-US" dirty="0">
                <a:solidFill>
                  <a:schemeClr val="tx1"/>
                </a:solidFill>
              </a:rPr>
              <a:t> </a:t>
            </a:r>
            <a:r>
              <a:rPr lang="en-CA" i="1" dirty="0">
                <a:solidFill>
                  <a:schemeClr val="tx1"/>
                </a:solidFill>
              </a:rPr>
              <a:t> </a:t>
            </a:r>
            <a:r>
              <a:rPr lang="en-CA" i="1" dirty="0" smtClean="0">
                <a:solidFill>
                  <a:schemeClr val="tx1"/>
                </a:solidFill>
              </a:rPr>
              <a:t/>
            </a:r>
            <a:br>
              <a:rPr lang="en-CA" i="1" dirty="0" smtClean="0">
                <a:solidFill>
                  <a:schemeClr val="tx1"/>
                </a:solidFill>
              </a:rPr>
            </a:br>
            <a:r>
              <a:rPr lang="en-CA" i="1" dirty="0" smtClean="0">
                <a:solidFill>
                  <a:schemeClr val="tx1"/>
                </a:solidFill>
              </a:rPr>
              <a:t/>
            </a:r>
            <a:br>
              <a:rPr lang="en-CA" i="1" dirty="0" smtClean="0">
                <a:solidFill>
                  <a:schemeClr val="tx1"/>
                </a:solidFill>
              </a:rPr>
            </a:br>
            <a:r>
              <a:rPr lang="en-CA" i="1" dirty="0" smtClean="0">
                <a:solidFill>
                  <a:schemeClr val="tx1"/>
                </a:solidFill>
              </a:rPr>
              <a:t/>
            </a:r>
            <a:br>
              <a:rPr lang="en-CA" i="1" dirty="0" smtClean="0">
                <a:solidFill>
                  <a:schemeClr val="tx1"/>
                </a:solidFill>
              </a:rPr>
            </a:br>
            <a:r>
              <a:rPr lang="en-CA" i="1" dirty="0">
                <a:solidFill>
                  <a:schemeClr val="tx1"/>
                </a:solidFill>
              </a:rPr>
              <a:t/>
            </a:r>
            <a:br>
              <a:rPr lang="en-CA" i="1" dirty="0">
                <a:solidFill>
                  <a:schemeClr val="tx1"/>
                </a:solidFill>
              </a:rPr>
            </a:br>
            <a:r>
              <a:rPr lang="en-CA" i="1" dirty="0">
                <a:solidFill>
                  <a:schemeClr val="tx1"/>
                </a:solidFill>
              </a:rPr>
              <a:t/>
            </a:r>
            <a:br>
              <a:rPr lang="en-CA" i="1" dirty="0">
                <a:solidFill>
                  <a:schemeClr val="tx1"/>
                </a:solidFill>
              </a:rPr>
            </a:br>
            <a:r>
              <a:rPr lang="en-CA" sz="4000" i="1" dirty="0" smtClean="0">
                <a:solidFill>
                  <a:schemeClr val="accent1"/>
                </a:solidFill>
              </a:rPr>
              <a:t/>
            </a:r>
            <a:br>
              <a:rPr lang="en-CA" sz="4000" i="1" dirty="0" smtClean="0">
                <a:solidFill>
                  <a:schemeClr val="accent1"/>
                </a:solidFill>
              </a:rPr>
            </a:br>
            <a:r>
              <a:rPr lang="en-CA" sz="4000" i="1" dirty="0" smtClean="0">
                <a:solidFill>
                  <a:schemeClr val="accent1"/>
                </a:solidFill>
              </a:rPr>
              <a:t/>
            </a:r>
            <a:br>
              <a:rPr lang="en-CA" sz="4000" i="1" dirty="0" smtClean="0">
                <a:solidFill>
                  <a:schemeClr val="accent1"/>
                </a:solidFill>
              </a:rPr>
            </a:br>
            <a:r>
              <a:rPr lang="en-CA" sz="4000" i="1" dirty="0">
                <a:solidFill>
                  <a:schemeClr val="accent1"/>
                </a:solidFill>
              </a:rPr>
              <a:t/>
            </a:r>
            <a:br>
              <a:rPr lang="en-CA" sz="4000" i="1" dirty="0">
                <a:solidFill>
                  <a:schemeClr val="accent1"/>
                </a:solidFill>
              </a:rPr>
            </a:br>
            <a:r>
              <a:rPr lang="en-CA" sz="4000" i="1" dirty="0" smtClean="0">
                <a:solidFill>
                  <a:schemeClr val="accent1"/>
                </a:solidFill>
              </a:rPr>
              <a:t/>
            </a:r>
            <a:br>
              <a:rPr lang="en-CA" sz="4000" i="1" dirty="0" smtClean="0">
                <a:solidFill>
                  <a:schemeClr val="accent1"/>
                </a:solidFill>
              </a:rPr>
            </a:br>
            <a:r>
              <a:rPr lang="en-CA" sz="4000" i="1" dirty="0">
                <a:solidFill>
                  <a:schemeClr val="accent1"/>
                </a:solidFill>
              </a:rPr>
              <a:t/>
            </a:r>
            <a:br>
              <a:rPr lang="en-CA" sz="4000" i="1" dirty="0">
                <a:solidFill>
                  <a:schemeClr val="accent1"/>
                </a:solidFill>
              </a:rPr>
            </a:br>
            <a:r>
              <a:rPr lang="en-CA" sz="4000" i="1" dirty="0" smtClean="0">
                <a:solidFill>
                  <a:schemeClr val="accent1"/>
                </a:solidFill>
              </a:rPr>
              <a:t/>
            </a:r>
            <a:br>
              <a:rPr lang="en-CA" sz="4000" i="1" dirty="0" smtClean="0">
                <a:solidFill>
                  <a:schemeClr val="accent1"/>
                </a:solidFill>
              </a:rPr>
            </a:br>
            <a:r>
              <a:rPr lang="en-CA" sz="4000" i="1" dirty="0">
                <a:solidFill>
                  <a:schemeClr val="accent1"/>
                </a:solidFill>
              </a:rPr>
              <a:t/>
            </a:r>
            <a:br>
              <a:rPr lang="en-CA" sz="4000" i="1" dirty="0">
                <a:solidFill>
                  <a:schemeClr val="accent1"/>
                </a:solidFill>
              </a:rPr>
            </a:br>
            <a:r>
              <a:rPr lang="en-CA" sz="4000" i="1" dirty="0" smtClean="0">
                <a:solidFill>
                  <a:schemeClr val="accent1"/>
                </a:solidFill>
              </a:rPr>
              <a:t/>
            </a:r>
            <a:br>
              <a:rPr lang="en-CA" sz="4000" i="1" dirty="0" smtClean="0">
                <a:solidFill>
                  <a:schemeClr val="accent1"/>
                </a:solidFill>
              </a:rPr>
            </a:br>
            <a:r>
              <a:rPr lang="en-CA" sz="4000" i="1" dirty="0">
                <a:solidFill>
                  <a:schemeClr val="accent1"/>
                </a:solidFill>
              </a:rPr>
              <a:t/>
            </a:r>
            <a:br>
              <a:rPr lang="en-CA" sz="4000" i="1" dirty="0">
                <a:solidFill>
                  <a:schemeClr val="accent1"/>
                </a:solidFill>
              </a:rPr>
            </a:br>
            <a:r>
              <a:rPr lang="en-US" dirty="0">
                <a:solidFill>
                  <a:schemeClr val="tx1"/>
                </a:solidFill>
              </a:rPr>
              <a:t> </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sz="2800" dirty="0">
                <a:solidFill>
                  <a:schemeClr val="tx1"/>
                </a:solidFill>
              </a:rPr>
              <a:t> </a:t>
            </a:r>
            <a:r>
              <a:rPr lang="en-CA" sz="2800" dirty="0">
                <a:solidFill>
                  <a:schemeClr val="tx1"/>
                </a:solidFill>
              </a:rPr>
              <a:t/>
            </a:r>
            <a:br>
              <a:rPr lang="en-CA" sz="2800" dirty="0">
                <a:solidFill>
                  <a:schemeClr val="tx1"/>
                </a:solidFill>
              </a:rPr>
            </a:br>
            <a:r>
              <a:rPr lang="en-CA" dirty="0">
                <a:solidFill>
                  <a:schemeClr val="tx1"/>
                </a:solidFill>
              </a:rPr>
              <a:t/>
            </a:r>
            <a:br>
              <a:rPr lang="en-CA" dirty="0">
                <a:solidFill>
                  <a:schemeClr val="tx1"/>
                </a:solidFill>
              </a:rPr>
            </a:br>
            <a:r>
              <a:rPr lang="en-US" dirty="0">
                <a:solidFill>
                  <a:schemeClr val="tx1"/>
                </a:solidFill>
              </a:rPr>
              <a:t> </a:t>
            </a:r>
            <a:r>
              <a:rPr lang="en-CA" i="1" dirty="0">
                <a:solidFill>
                  <a:schemeClr val="accent1"/>
                </a:solidFill>
              </a:rPr>
              <a:t/>
            </a:r>
            <a:br>
              <a:rPr lang="en-CA" i="1" dirty="0">
                <a:solidFill>
                  <a:schemeClr val="accent1"/>
                </a:solidFill>
              </a:rPr>
            </a:br>
            <a:r>
              <a:rPr lang="en-CA" i="1" dirty="0">
                <a:solidFill>
                  <a:schemeClr val="accent1"/>
                </a:solidFill>
              </a:rPr>
              <a:t/>
            </a:r>
            <a:br>
              <a:rPr lang="en-CA" i="1" dirty="0">
                <a:solidFill>
                  <a:schemeClr val="accent1"/>
                </a:solidFill>
              </a:rPr>
            </a:br>
            <a:r>
              <a:rPr lang="en-CA" i="1" dirty="0" smtClean="0">
                <a:solidFill>
                  <a:schemeClr val="accent1"/>
                </a:solidFill>
              </a:rPr>
              <a:t/>
            </a:r>
            <a:br>
              <a:rPr lang="en-CA" i="1" dirty="0" smtClean="0">
                <a:solidFill>
                  <a:schemeClr val="accent1"/>
                </a:solidFill>
              </a:rPr>
            </a:br>
            <a:r>
              <a:rPr lang="en-CA" i="1" dirty="0">
                <a:solidFill>
                  <a:schemeClr val="accent1"/>
                </a:solidFill>
              </a:rPr>
              <a:t/>
            </a:r>
            <a:br>
              <a:rPr lang="en-CA" i="1" dirty="0">
                <a:solidFill>
                  <a:schemeClr val="accent1"/>
                </a:solidFill>
              </a:rPr>
            </a:br>
            <a:r>
              <a:rPr lang="en-US" sz="3200" b="0" dirty="0">
                <a:solidFill>
                  <a:schemeClr val="tx1"/>
                </a:solidFill>
              </a:rPr>
              <a:t> </a:t>
            </a:r>
            <a:r>
              <a:rPr lang="en-CA" sz="3200" b="0" dirty="0"/>
              <a:t/>
            </a:r>
            <a:br>
              <a:rPr lang="en-CA" sz="3200" b="0" dirty="0"/>
            </a:br>
            <a:r>
              <a:rPr lang="en-CA" sz="3200" b="0" dirty="0" smtClean="0"/>
              <a:t/>
            </a:r>
            <a:br>
              <a:rPr lang="en-CA" sz="3200" b="0" dirty="0" smtClean="0"/>
            </a:br>
            <a:r>
              <a:rPr lang="en-CA" sz="3200" b="0" dirty="0" smtClean="0"/>
              <a:t/>
            </a:r>
            <a:br>
              <a:rPr lang="en-CA" sz="3200" b="0" dirty="0" smtClean="0"/>
            </a:br>
            <a:r>
              <a:rPr lang="en-CA" sz="3200" b="0" dirty="0"/>
              <a:t/>
            </a:r>
            <a:br>
              <a:rPr lang="en-CA" sz="3200" b="0" dirty="0"/>
            </a:br>
            <a:r>
              <a:rPr lang="en-CA" sz="3200" b="0" dirty="0" smtClean="0"/>
              <a:t/>
            </a:r>
            <a:br>
              <a:rPr lang="en-CA" sz="3200" b="0" dirty="0" smtClean="0"/>
            </a:br>
            <a:r>
              <a:rPr lang="en-CA" sz="3200" b="0" dirty="0"/>
              <a:t/>
            </a:r>
            <a:br>
              <a:rPr lang="en-CA" sz="3200" b="0" dirty="0"/>
            </a:br>
            <a:r>
              <a:rPr lang="en-CA" sz="3200" b="0" dirty="0" smtClean="0"/>
              <a:t/>
            </a:r>
            <a:br>
              <a:rPr lang="en-CA" sz="3200" b="0" dirty="0" smtClean="0"/>
            </a:br>
            <a:r>
              <a:rPr lang="en-CA" sz="3200" b="0" dirty="0"/>
              <a:t/>
            </a:r>
            <a:br>
              <a:rPr lang="en-CA" sz="3200" b="0" dirty="0"/>
            </a:br>
            <a:r>
              <a:rPr lang="en-CA" sz="3200" b="0" dirty="0" smtClean="0"/>
              <a:t/>
            </a:r>
            <a:br>
              <a:rPr lang="en-CA" sz="3200" b="0" dirty="0" smtClean="0"/>
            </a:br>
            <a:r>
              <a:rPr lang="en-CA" sz="3200" b="0" dirty="0"/>
              <a:t/>
            </a:r>
            <a:br>
              <a:rPr lang="en-CA" sz="3200" b="0" dirty="0"/>
            </a:br>
            <a:r>
              <a:rPr lang="en-CA" sz="3200" b="0" dirty="0" smtClean="0">
                <a:solidFill>
                  <a:schemeClr val="accent1"/>
                </a:solidFill>
              </a:rPr>
              <a:t>Canadian </a:t>
            </a:r>
            <a:r>
              <a:rPr lang="en-CA" sz="3200" b="0" dirty="0">
                <a:solidFill>
                  <a:schemeClr val="accent1"/>
                </a:solidFill>
              </a:rPr>
              <a:t>Home Economics  </a:t>
            </a:r>
            <a:r>
              <a:rPr lang="en-CA" sz="3200" b="0" dirty="0" smtClean="0">
                <a:solidFill>
                  <a:schemeClr val="accent1"/>
                </a:solidFill>
              </a:rPr>
              <a:t>Association (</a:t>
            </a:r>
            <a:r>
              <a:rPr lang="en-CA" sz="3200" b="0" dirty="0">
                <a:solidFill>
                  <a:schemeClr val="accent1"/>
                </a:solidFill>
              </a:rPr>
              <a:t>CHEA</a:t>
            </a:r>
            <a:r>
              <a:rPr lang="en-CA" sz="3200" b="0" dirty="0" smtClean="0">
                <a:solidFill>
                  <a:schemeClr val="accent1"/>
                </a:solidFill>
              </a:rPr>
              <a:t>) </a:t>
            </a:r>
            <a:br>
              <a:rPr lang="en-CA" sz="3200" b="0" dirty="0" smtClean="0">
                <a:solidFill>
                  <a:schemeClr val="accent1"/>
                </a:solidFill>
              </a:rPr>
            </a:br>
            <a:r>
              <a:rPr lang="en-CA" sz="3200" b="0" dirty="0" smtClean="0">
                <a:solidFill>
                  <a:schemeClr val="accent1"/>
                </a:solidFill>
              </a:rPr>
              <a:t>$</a:t>
            </a:r>
            <a:r>
              <a:rPr lang="en-CA" sz="3200" b="0" dirty="0">
                <a:solidFill>
                  <a:schemeClr val="accent1"/>
                </a:solidFill>
              </a:rPr>
              <a:t>6000</a:t>
            </a:r>
            <a:r>
              <a:rPr lang="en-CA" sz="3200" b="0" dirty="0">
                <a:solidFill>
                  <a:schemeClr val="tx1"/>
                </a:solidFill>
              </a:rPr>
              <a:t/>
            </a:r>
            <a:br>
              <a:rPr lang="en-CA" sz="3200" b="0" dirty="0">
                <a:solidFill>
                  <a:schemeClr val="tx1"/>
                </a:solidFill>
              </a:rPr>
            </a:br>
            <a:endParaRPr lang="en-CA" sz="3200" b="0" dirty="0"/>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tretch/>
        </p:blipFill>
        <p:spPr bwMode="auto">
          <a:xfrm>
            <a:off x="5977465" y="2604654"/>
            <a:ext cx="2594783" cy="3110345"/>
          </a:xfrm>
          <a:prstGeom prst="rect">
            <a:avLst/>
          </a:prstGeom>
          <a:ln>
            <a:no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8" name="Text Placeholder 7"/>
          <p:cNvSpPr>
            <a:spLocks noGrp="1"/>
          </p:cNvSpPr>
          <p:nvPr>
            <p:ph type="body" sz="half" idx="2"/>
          </p:nvPr>
        </p:nvSpPr>
        <p:spPr>
          <a:xfrm>
            <a:off x="210840" y="2330251"/>
            <a:ext cx="4870323" cy="10236465"/>
          </a:xfrm>
        </p:spPr>
        <p:txBody>
          <a:bodyPr>
            <a:noAutofit/>
          </a:bodyPr>
          <a:lstStyle/>
          <a:p>
            <a:r>
              <a:rPr lang="en-CA" sz="2800" i="1" dirty="0">
                <a:solidFill>
                  <a:schemeClr val="tx1"/>
                </a:solidFill>
              </a:rPr>
              <a:t/>
            </a:r>
            <a:br>
              <a:rPr lang="en-CA" sz="2800" i="1" dirty="0">
                <a:solidFill>
                  <a:schemeClr val="tx1"/>
                </a:solidFill>
              </a:rPr>
            </a:br>
            <a:r>
              <a:rPr lang="en-CA" sz="2800" i="1" dirty="0">
                <a:solidFill>
                  <a:schemeClr val="tx1"/>
                </a:solidFill>
              </a:rPr>
              <a:t>… I am extremely grateful for this </a:t>
            </a:r>
            <a:r>
              <a:rPr lang="en-CA" sz="2800" i="1" dirty="0" smtClean="0">
                <a:solidFill>
                  <a:schemeClr val="tx1"/>
                </a:solidFill>
              </a:rPr>
              <a:t>fellowship</a:t>
            </a:r>
            <a:r>
              <a:rPr lang="en-CA" sz="2800" i="1" dirty="0">
                <a:solidFill>
                  <a:schemeClr val="tx1"/>
                </a:solidFill>
              </a:rPr>
              <a:t>, not only for its</a:t>
            </a:r>
            <a:r>
              <a:rPr lang="en-CA" sz="2800" dirty="0">
                <a:solidFill>
                  <a:schemeClr val="tx1"/>
                </a:solidFill>
              </a:rPr>
              <a:t> </a:t>
            </a:r>
            <a:r>
              <a:rPr lang="en-CA" sz="2800" i="1" dirty="0">
                <a:solidFill>
                  <a:schemeClr val="tx1"/>
                </a:solidFill>
              </a:rPr>
              <a:t>financial </a:t>
            </a:r>
            <a:r>
              <a:rPr lang="en-CA" sz="2800" i="1" dirty="0" smtClean="0">
                <a:solidFill>
                  <a:schemeClr val="tx1"/>
                </a:solidFill>
              </a:rPr>
              <a:t>award</a:t>
            </a:r>
            <a:r>
              <a:rPr lang="en-CA" sz="2800" i="1" dirty="0">
                <a:solidFill>
                  <a:schemeClr val="tx1"/>
                </a:solidFill>
              </a:rPr>
              <a:t>, but for the honor to represent </a:t>
            </a:r>
            <a:r>
              <a:rPr lang="en-CA" sz="2800" i="1" dirty="0" smtClean="0">
                <a:solidFill>
                  <a:schemeClr val="tx1"/>
                </a:solidFill>
              </a:rPr>
              <a:t>Canadian </a:t>
            </a:r>
            <a:r>
              <a:rPr lang="en-CA" sz="2800" i="1" dirty="0">
                <a:solidFill>
                  <a:schemeClr val="tx1"/>
                </a:solidFill>
              </a:rPr>
              <a:t>women and their </a:t>
            </a:r>
            <a:br>
              <a:rPr lang="en-CA" sz="2800" i="1" dirty="0">
                <a:solidFill>
                  <a:schemeClr val="tx1"/>
                </a:solidFill>
              </a:rPr>
            </a:br>
            <a:r>
              <a:rPr lang="en-CA" sz="2800" i="1" dirty="0">
                <a:solidFill>
                  <a:schemeClr val="tx1"/>
                </a:solidFill>
              </a:rPr>
              <a:t>scholarship.</a:t>
            </a:r>
            <a:r>
              <a:rPr lang="en-CA" sz="2800" dirty="0">
                <a:solidFill>
                  <a:schemeClr val="tx1"/>
                </a:solidFill>
              </a:rPr>
              <a:t/>
            </a:r>
            <a:br>
              <a:rPr lang="en-CA" sz="2800" dirty="0">
                <a:solidFill>
                  <a:schemeClr val="tx1"/>
                </a:solidFill>
              </a:rPr>
            </a:br>
            <a:endParaRPr lang="en-CA" sz="2800" dirty="0"/>
          </a:p>
        </p:txBody>
      </p:sp>
      <p:sp>
        <p:nvSpPr>
          <p:cNvPr id="14" name="Rectangle 13"/>
          <p:cNvSpPr/>
          <p:nvPr/>
        </p:nvSpPr>
        <p:spPr>
          <a:xfrm>
            <a:off x="4988856" y="932340"/>
            <a:ext cx="4572000" cy="1938992"/>
          </a:xfrm>
          <a:prstGeom prst="rect">
            <a:avLst/>
          </a:prstGeom>
        </p:spPr>
        <p:txBody>
          <a:bodyPr>
            <a:spAutoFit/>
          </a:bodyPr>
          <a:lstStyle/>
          <a:p>
            <a:r>
              <a:rPr lang="en-US" sz="2400" b="1" dirty="0">
                <a:solidFill>
                  <a:srgbClr val="FF0000"/>
                </a:solidFill>
              </a:rPr>
              <a:t>JANICE RIEGER</a:t>
            </a:r>
            <a:r>
              <a:rPr lang="en-CA" sz="2400" dirty="0">
                <a:solidFill>
                  <a:srgbClr val="FF0000"/>
                </a:solidFill>
              </a:rPr>
              <a:t/>
            </a:r>
            <a:br>
              <a:rPr lang="en-CA" sz="2400" dirty="0">
                <a:solidFill>
                  <a:srgbClr val="FF0000"/>
                </a:solidFill>
              </a:rPr>
            </a:br>
            <a:r>
              <a:rPr lang="en-US" sz="2400" b="1" dirty="0">
                <a:solidFill>
                  <a:schemeClr val="accent1"/>
                </a:solidFill>
              </a:rPr>
              <a:t>Ph.D. Human Ecology, </a:t>
            </a:r>
            <a:endParaRPr lang="en-US" sz="2400" b="1" dirty="0" smtClean="0">
              <a:solidFill>
                <a:schemeClr val="accent1"/>
              </a:solidFill>
            </a:endParaRPr>
          </a:p>
          <a:p>
            <a:r>
              <a:rPr lang="en-US" sz="2400" b="1" dirty="0" smtClean="0">
                <a:solidFill>
                  <a:schemeClr val="accent1"/>
                </a:solidFill>
              </a:rPr>
              <a:t>2013-2016</a:t>
            </a:r>
            <a:r>
              <a:rPr lang="en-CA" sz="2400" dirty="0">
                <a:solidFill>
                  <a:schemeClr val="accent1"/>
                </a:solidFill>
              </a:rPr>
              <a:t/>
            </a:r>
            <a:br>
              <a:rPr lang="en-CA" sz="2400" dirty="0">
                <a:solidFill>
                  <a:schemeClr val="accent1"/>
                </a:solidFill>
              </a:rPr>
            </a:br>
            <a:r>
              <a:rPr lang="en-US" sz="2400" b="1" dirty="0">
                <a:solidFill>
                  <a:schemeClr val="accent1"/>
                </a:solidFill>
              </a:rPr>
              <a:t>University of Alberta</a:t>
            </a:r>
            <a:r>
              <a:rPr lang="en-CA" sz="2400" dirty="0">
                <a:solidFill>
                  <a:schemeClr val="accent1"/>
                </a:solidFill>
              </a:rPr>
              <a:t/>
            </a:r>
            <a:br>
              <a:rPr lang="en-CA" sz="2400" dirty="0">
                <a:solidFill>
                  <a:schemeClr val="accent1"/>
                </a:solidFill>
              </a:rPr>
            </a:br>
            <a:endParaRPr lang="en-CA" sz="2400" dirty="0"/>
          </a:p>
        </p:txBody>
      </p:sp>
    </p:spTree>
    <p:extLst>
      <p:ext uri="{BB962C8B-B14F-4D97-AF65-F5344CB8AC3E}">
        <p14:creationId xmlns:p14="http://schemas.microsoft.com/office/powerpoint/2010/main" val="645881904"/>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anim calcmode="lin" valueType="num">
                                      <p:cBhvr>
                                        <p:cTn id="15" dur="750" fill="hold"/>
                                        <p:tgtEl>
                                          <p:spTgt spid="4"/>
                                        </p:tgtEl>
                                        <p:attrNameLst>
                                          <p:attrName>ppt_x</p:attrName>
                                        </p:attrNameLst>
                                      </p:cBhvr>
                                      <p:tavLst>
                                        <p:tav tm="0">
                                          <p:val>
                                            <p:strVal val="#ppt_x"/>
                                          </p:val>
                                        </p:tav>
                                        <p:tav tm="100000">
                                          <p:val>
                                            <p:strVal val="#ppt_x"/>
                                          </p:val>
                                        </p:tav>
                                      </p:tavLst>
                                    </p:anim>
                                    <p:anim calcmode="lin" valueType="num">
                                      <p:cBhvr>
                                        <p:cTn id="16"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500"/>
                                        <p:tgtEl>
                                          <p:spTgt spid="14"/>
                                        </p:tgtEl>
                                      </p:cBhvr>
                                    </p:animEffect>
                                    <p:anim calcmode="lin" valueType="num">
                                      <p:cBhvr>
                                        <p:cTn id="22" dur="1500" fill="hold"/>
                                        <p:tgtEl>
                                          <p:spTgt spid="14"/>
                                        </p:tgtEl>
                                        <p:attrNameLst>
                                          <p:attrName>ppt_x</p:attrName>
                                        </p:attrNameLst>
                                      </p:cBhvr>
                                      <p:tavLst>
                                        <p:tav tm="0">
                                          <p:val>
                                            <p:strVal val="#ppt_x"/>
                                          </p:val>
                                        </p:tav>
                                        <p:tav tm="100000">
                                          <p:val>
                                            <p:strVal val="#ppt_x"/>
                                          </p:val>
                                        </p:tav>
                                      </p:tavLst>
                                    </p:anim>
                                    <p:anim calcmode="lin" valueType="num">
                                      <p:cBhvr>
                                        <p:cTn id="23"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5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anim calcmode="lin" valueType="num">
                                      <p:cBhvr>
                                        <p:cTn id="29"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2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Who we are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3131457"/>
          </a:xfrm>
        </p:spPr>
        <p:txBody>
          <a:bodyPr>
            <a:normAutofit/>
          </a:bodyPr>
          <a:lstStyle/>
          <a:p>
            <a:pPr marL="0" indent="0">
              <a:buNone/>
            </a:pPr>
            <a:endParaRPr lang="en-CA" dirty="0" smtClean="0"/>
          </a:p>
          <a:p>
            <a:pPr marL="0" indent="0" algn="ctr">
              <a:buNone/>
            </a:pPr>
            <a:r>
              <a:rPr lang="en-CA" dirty="0" smtClean="0">
                <a:solidFill>
                  <a:srgbClr val="008000"/>
                </a:solidFill>
              </a:rPr>
              <a:t>A </a:t>
            </a:r>
            <a:r>
              <a:rPr lang="en-CA" dirty="0">
                <a:solidFill>
                  <a:srgbClr val="008000"/>
                </a:solidFill>
              </a:rPr>
              <a:t>national, bilingual, independent organization striving to promote equality, social justice, fellowship and life-long learning for women and girls</a:t>
            </a:r>
            <a:r>
              <a:rPr lang="en-CA" dirty="0" smtClean="0">
                <a:solidFill>
                  <a:srgbClr val="008000"/>
                </a:solidFill>
              </a:rPr>
              <a:t>.</a:t>
            </a:r>
          </a:p>
          <a:p>
            <a:pPr marL="0" indent="0">
              <a:buNone/>
            </a:pPr>
            <a:endParaRPr lang="en-CA" dirty="0" smtClean="0">
              <a:solidFill>
                <a:srgbClr val="008000"/>
              </a:solidFill>
            </a:endParaRPr>
          </a:p>
        </p:txBody>
      </p:sp>
      <p:sp>
        <p:nvSpPr>
          <p:cNvPr id="4" name="TextBox 3"/>
          <p:cNvSpPr txBox="1"/>
          <p:nvPr/>
        </p:nvSpPr>
        <p:spPr>
          <a:xfrm>
            <a:off x="682171" y="5152571"/>
            <a:ext cx="7663543" cy="584775"/>
          </a:xfrm>
          <a:prstGeom prst="rect">
            <a:avLst/>
          </a:prstGeom>
          <a:noFill/>
        </p:spPr>
        <p:txBody>
          <a:bodyPr wrap="square" rtlCol="0">
            <a:spAutoFit/>
          </a:bodyPr>
          <a:lstStyle/>
          <a:p>
            <a:pPr algn="ctr"/>
            <a:r>
              <a:rPr lang="en-CA" sz="3200" dirty="0" smtClean="0">
                <a:solidFill>
                  <a:srgbClr val="008000"/>
                </a:solidFill>
                <a:latin typeface="Arial" panose="020B0604020202020204" pitchFamily="34" charset="0"/>
                <a:cs typeface="Arial" panose="020B0604020202020204" pitchFamily="34" charset="0"/>
              </a:rPr>
              <a:t>The Power of Women Working Together</a:t>
            </a:r>
            <a:endParaRPr lang="en-CA" sz="3200"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774331"/>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250"/>
                                        <p:tgtEl>
                                          <p:spTgt spid="4"/>
                                        </p:tgtEl>
                                      </p:cBhvr>
                                    </p:animEffect>
                                    <p:anim calcmode="lin" valueType="num">
                                      <p:cBhvr>
                                        <p:cTn id="22" dur="1250" fill="hold"/>
                                        <p:tgtEl>
                                          <p:spTgt spid="4"/>
                                        </p:tgtEl>
                                        <p:attrNameLst>
                                          <p:attrName>ppt_x</p:attrName>
                                        </p:attrNameLst>
                                      </p:cBhvr>
                                      <p:tavLst>
                                        <p:tav tm="0">
                                          <p:val>
                                            <p:strVal val="#ppt_x"/>
                                          </p:val>
                                        </p:tav>
                                        <p:tav tm="100000">
                                          <p:val>
                                            <p:strVal val="#ppt_x"/>
                                          </p:val>
                                        </p:tav>
                                      </p:tavLst>
                                    </p:anim>
                                    <p:anim calcmode="lin" valueType="num">
                                      <p:cBhvr>
                                        <p:cTn id="23"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1" y="312363"/>
            <a:ext cx="8498199" cy="1143000"/>
          </a:xfrm>
        </p:spPr>
        <p:txBody>
          <a:bodyPr/>
          <a:lstStyle/>
          <a:p>
            <a:r>
              <a:rPr lang="en-CA" dirty="0" smtClean="0"/>
              <a:t>CFUW Fredericton</a:t>
            </a:r>
            <a:endParaRPr lang="en-CA" dirty="0"/>
          </a:p>
        </p:txBody>
      </p:sp>
      <p:pic>
        <p:nvPicPr>
          <p:cNvPr id="4" name="Content Placeholder 3"/>
          <p:cNvPicPr>
            <a:picLocks noGrp="1" noChangeAspect="1"/>
          </p:cNvPicPr>
          <p:nvPr>
            <p:ph idx="1"/>
          </p:nvPr>
        </p:nvPicPr>
        <p:blipFill>
          <a:blip r:embed="rId2"/>
          <a:stretch>
            <a:fillRect/>
          </a:stretch>
        </p:blipFill>
        <p:spPr>
          <a:xfrm>
            <a:off x="4129088" y="3260672"/>
            <a:ext cx="5205412" cy="3347588"/>
          </a:xfrm>
          <a:prstGeom prst="rect">
            <a:avLst/>
          </a:prstGeom>
        </p:spPr>
      </p:pic>
      <p:sp>
        <p:nvSpPr>
          <p:cNvPr id="6" name="TextBox 5"/>
          <p:cNvSpPr txBox="1"/>
          <p:nvPr/>
        </p:nvSpPr>
        <p:spPr>
          <a:xfrm>
            <a:off x="323851" y="1417638"/>
            <a:ext cx="8362950" cy="4031873"/>
          </a:xfrm>
          <a:prstGeom prst="rect">
            <a:avLst/>
          </a:prstGeom>
          <a:noFill/>
        </p:spPr>
        <p:txBody>
          <a:bodyPr wrap="square" rtlCol="0">
            <a:spAutoFit/>
          </a:bodyPr>
          <a:lstStyle/>
          <a:p>
            <a:r>
              <a:rPr lang="en-CA" sz="3200" dirty="0" smtClean="0">
                <a:solidFill>
                  <a:srgbClr val="008000"/>
                </a:solidFill>
              </a:rPr>
              <a:t>Dr. Nora Ni </a:t>
            </a:r>
            <a:r>
              <a:rPr lang="en-CA" sz="3200" dirty="0" err="1" smtClean="0">
                <a:solidFill>
                  <a:srgbClr val="008000"/>
                </a:solidFill>
              </a:rPr>
              <a:t>Chuiv</a:t>
            </a:r>
            <a:r>
              <a:rPr lang="en-CA" sz="3200" dirty="0" smtClean="0">
                <a:solidFill>
                  <a:srgbClr val="008000"/>
                </a:solidFill>
              </a:rPr>
              <a:t>, CFUW Fredericton member,  at the reception celebrating  the</a:t>
            </a:r>
            <a:r>
              <a:rPr lang="en-CA" sz="3200" dirty="0">
                <a:solidFill>
                  <a:srgbClr val="008000"/>
                </a:solidFill>
              </a:rPr>
              <a:t> </a:t>
            </a:r>
            <a:r>
              <a:rPr lang="en-CA" sz="3200" dirty="0" smtClean="0">
                <a:solidFill>
                  <a:srgbClr val="008000"/>
                </a:solidFill>
              </a:rPr>
              <a:t> Dr. Nora Ni </a:t>
            </a:r>
            <a:r>
              <a:rPr lang="en-CA" sz="3200" dirty="0" err="1" smtClean="0">
                <a:solidFill>
                  <a:srgbClr val="008000"/>
                </a:solidFill>
              </a:rPr>
              <a:t>Chuiv</a:t>
            </a:r>
            <a:r>
              <a:rPr lang="en-CA" sz="3200" dirty="0" smtClean="0">
                <a:solidFill>
                  <a:srgbClr val="008000"/>
                </a:solidFill>
              </a:rPr>
              <a:t> Graduate Scholarship</a:t>
            </a:r>
          </a:p>
          <a:p>
            <a:endParaRPr lang="en-CA" sz="3200" dirty="0" smtClean="0">
              <a:solidFill>
                <a:srgbClr val="008000"/>
              </a:solidFill>
            </a:endParaRPr>
          </a:p>
          <a:p>
            <a:r>
              <a:rPr lang="en-CA" sz="3200" dirty="0" smtClean="0">
                <a:solidFill>
                  <a:srgbClr val="008000"/>
                </a:solidFill>
              </a:rPr>
              <a:t>Awarded to a UNB </a:t>
            </a:r>
          </a:p>
          <a:p>
            <a:r>
              <a:rPr lang="en-CA" sz="3200" dirty="0" smtClean="0">
                <a:solidFill>
                  <a:srgbClr val="008000"/>
                </a:solidFill>
              </a:rPr>
              <a:t>Masters or PhD student </a:t>
            </a:r>
          </a:p>
          <a:p>
            <a:r>
              <a:rPr lang="en-CA" sz="3200" dirty="0" smtClean="0">
                <a:solidFill>
                  <a:srgbClr val="008000"/>
                </a:solidFill>
              </a:rPr>
              <a:t>in Interdisciplinary </a:t>
            </a:r>
          </a:p>
          <a:p>
            <a:r>
              <a:rPr lang="en-CA" sz="3200" dirty="0" smtClean="0">
                <a:solidFill>
                  <a:srgbClr val="008000"/>
                </a:solidFill>
              </a:rPr>
              <a:t>Studies</a:t>
            </a:r>
          </a:p>
        </p:txBody>
      </p:sp>
    </p:spTree>
    <p:extLst>
      <p:ext uri="{BB962C8B-B14F-4D97-AF65-F5344CB8AC3E}">
        <p14:creationId xmlns:p14="http://schemas.microsoft.com/office/powerpoint/2010/main" val="1275310888"/>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274638"/>
            <a:ext cx="8899301" cy="1143000"/>
          </a:xfrm>
        </p:spPr>
        <p:txBody>
          <a:bodyPr>
            <a:normAutofit fontScale="90000"/>
          </a:bodyPr>
          <a:lstStyle/>
          <a:p>
            <a:r>
              <a:rPr lang="en-CA" dirty="0" smtClean="0"/>
              <a:t>How Clubs Fundraise for Scholarships</a:t>
            </a:r>
            <a:endParaRPr lang="en-CA" dirty="0"/>
          </a:p>
        </p:txBody>
      </p:sp>
      <p:sp>
        <p:nvSpPr>
          <p:cNvPr id="3" name="Content Placeholder 2"/>
          <p:cNvSpPr>
            <a:spLocks noGrp="1"/>
          </p:cNvSpPr>
          <p:nvPr>
            <p:ph idx="1"/>
          </p:nvPr>
        </p:nvSpPr>
        <p:spPr/>
        <p:txBody>
          <a:bodyPr>
            <a:normAutofit lnSpcReduction="10000"/>
          </a:bodyPr>
          <a:lstStyle/>
          <a:p>
            <a:r>
              <a:rPr lang="en-CA" dirty="0" smtClean="0">
                <a:solidFill>
                  <a:srgbClr val="008000"/>
                </a:solidFill>
              </a:rPr>
              <a:t>Book Sales</a:t>
            </a:r>
          </a:p>
          <a:p>
            <a:r>
              <a:rPr lang="en-CA" dirty="0" smtClean="0">
                <a:solidFill>
                  <a:srgbClr val="008000"/>
                </a:solidFill>
              </a:rPr>
              <a:t>Raffles/Tickets</a:t>
            </a:r>
          </a:p>
          <a:p>
            <a:r>
              <a:rPr lang="en-CA" dirty="0" smtClean="0">
                <a:solidFill>
                  <a:srgbClr val="008000"/>
                </a:solidFill>
              </a:rPr>
              <a:t>Auctions</a:t>
            </a:r>
          </a:p>
          <a:p>
            <a:r>
              <a:rPr lang="en-CA" dirty="0" smtClean="0">
                <a:solidFill>
                  <a:srgbClr val="008000"/>
                </a:solidFill>
              </a:rPr>
              <a:t>Luncheons and Dinners</a:t>
            </a:r>
          </a:p>
          <a:p>
            <a:r>
              <a:rPr lang="en-CA" dirty="0" smtClean="0">
                <a:solidFill>
                  <a:srgbClr val="008000"/>
                </a:solidFill>
              </a:rPr>
              <a:t>Lectures</a:t>
            </a:r>
          </a:p>
          <a:p>
            <a:r>
              <a:rPr lang="en-CA" dirty="0" smtClean="0">
                <a:solidFill>
                  <a:srgbClr val="008000"/>
                </a:solidFill>
              </a:rPr>
              <a:t>Art or Musical Shows</a:t>
            </a:r>
          </a:p>
          <a:p>
            <a:r>
              <a:rPr lang="en-CA" dirty="0" smtClean="0">
                <a:solidFill>
                  <a:srgbClr val="008000"/>
                </a:solidFill>
              </a:rPr>
              <a:t>House Tours  </a:t>
            </a:r>
          </a:p>
          <a:p>
            <a:pPr marL="0" indent="0">
              <a:buNone/>
            </a:pPr>
            <a:r>
              <a:rPr lang="en-CA" dirty="0">
                <a:solidFill>
                  <a:srgbClr val="008000"/>
                </a:solidFill>
              </a:rPr>
              <a:t>	</a:t>
            </a:r>
            <a:r>
              <a:rPr lang="en-CA" dirty="0" smtClean="0">
                <a:solidFill>
                  <a:srgbClr val="008000"/>
                </a:solidFill>
              </a:rPr>
              <a:t>					and much more </a:t>
            </a:r>
            <a:r>
              <a:rPr lang="en-CA" dirty="0" smtClean="0"/>
              <a:t>…</a:t>
            </a:r>
          </a:p>
          <a:p>
            <a:endParaRPr lang="en-CA" dirty="0"/>
          </a:p>
        </p:txBody>
      </p:sp>
    </p:spTree>
    <p:extLst>
      <p:ext uri="{BB962C8B-B14F-4D97-AF65-F5344CB8AC3E}">
        <p14:creationId xmlns:p14="http://schemas.microsoft.com/office/powerpoint/2010/main" val="1946098283"/>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CFUW </a:t>
            </a:r>
            <a:r>
              <a:rPr lang="en-CA" dirty="0" err="1" smtClean="0"/>
              <a:t>Wolfville</a:t>
            </a:r>
            <a:endParaRPr lang="en-CA" dirty="0"/>
          </a:p>
        </p:txBody>
      </p:sp>
      <p:sp>
        <p:nvSpPr>
          <p:cNvPr id="3" name="Content Placeholder 2"/>
          <p:cNvSpPr>
            <a:spLocks noGrp="1"/>
          </p:cNvSpPr>
          <p:nvPr>
            <p:ph idx="1"/>
          </p:nvPr>
        </p:nvSpPr>
        <p:spPr/>
        <p:txBody>
          <a:bodyPr>
            <a:normAutofit lnSpcReduction="10000"/>
          </a:bodyPr>
          <a:lstStyle/>
          <a:p>
            <a:r>
              <a:rPr lang="en-CA" sz="3600" dirty="0">
                <a:solidFill>
                  <a:srgbClr val="008000"/>
                </a:solidFill>
                <a:latin typeface="Arial" panose="020B0604020202020204" pitchFamily="34" charset="0"/>
              </a:rPr>
              <a:t>48th annual </a:t>
            </a:r>
            <a:r>
              <a:rPr lang="en-CA" sz="3600" dirty="0" smtClean="0">
                <a:solidFill>
                  <a:srgbClr val="008000"/>
                </a:solidFill>
                <a:latin typeface="Arial" panose="020B0604020202020204" pitchFamily="34" charset="0"/>
              </a:rPr>
              <a:t>used book sale </a:t>
            </a:r>
          </a:p>
          <a:p>
            <a:r>
              <a:rPr lang="en-CA" sz="3600" dirty="0">
                <a:solidFill>
                  <a:srgbClr val="008000"/>
                </a:solidFill>
                <a:latin typeface="Arial" panose="020B0604020202020204" pitchFamily="34" charset="0"/>
              </a:rPr>
              <a:t>R</a:t>
            </a:r>
            <a:r>
              <a:rPr lang="en-CA" sz="3600" dirty="0" smtClean="0">
                <a:solidFill>
                  <a:srgbClr val="008000"/>
                </a:solidFill>
                <a:latin typeface="Arial" panose="020B0604020202020204" pitchFamily="34" charset="0"/>
              </a:rPr>
              <a:t>aising </a:t>
            </a:r>
            <a:r>
              <a:rPr lang="en-CA" sz="3600" dirty="0">
                <a:solidFill>
                  <a:srgbClr val="008000"/>
                </a:solidFill>
                <a:latin typeface="Arial" panose="020B0604020202020204" pitchFamily="34" charset="0"/>
              </a:rPr>
              <a:t>thousands of dollars for the club's philanthropic </a:t>
            </a:r>
            <a:r>
              <a:rPr lang="en-CA" sz="3600" dirty="0" smtClean="0">
                <a:solidFill>
                  <a:srgbClr val="008000"/>
                </a:solidFill>
                <a:latin typeface="Arial" panose="020B0604020202020204" pitchFamily="34" charset="0"/>
              </a:rPr>
              <a:t>activities:</a:t>
            </a:r>
          </a:p>
          <a:p>
            <a:r>
              <a:rPr lang="en-CA" sz="3600" dirty="0">
                <a:solidFill>
                  <a:srgbClr val="008000"/>
                </a:solidFill>
                <a:latin typeface="Arial" panose="020B0604020202020204" pitchFamily="34" charset="0"/>
              </a:rPr>
              <a:t>S</a:t>
            </a:r>
            <a:r>
              <a:rPr lang="en-CA" sz="3600" dirty="0" smtClean="0">
                <a:solidFill>
                  <a:srgbClr val="008000"/>
                </a:solidFill>
                <a:latin typeface="Arial" panose="020B0604020202020204" pitchFamily="34" charset="0"/>
              </a:rPr>
              <a:t>cholarship </a:t>
            </a:r>
            <a:r>
              <a:rPr lang="en-CA" sz="3600" dirty="0">
                <a:solidFill>
                  <a:srgbClr val="008000"/>
                </a:solidFill>
                <a:latin typeface="Arial" panose="020B0604020202020204" pitchFamily="34" charset="0"/>
              </a:rPr>
              <a:t>aid for </a:t>
            </a:r>
            <a:r>
              <a:rPr lang="en-CA" sz="3600" dirty="0" smtClean="0">
                <a:solidFill>
                  <a:srgbClr val="008000"/>
                </a:solidFill>
                <a:latin typeface="Arial" panose="020B0604020202020204" pitchFamily="34" charset="0"/>
              </a:rPr>
              <a:t>women</a:t>
            </a:r>
          </a:p>
          <a:p>
            <a:r>
              <a:rPr lang="en-CA" sz="3600" dirty="0">
                <a:solidFill>
                  <a:srgbClr val="008000"/>
                </a:solidFill>
                <a:latin typeface="Arial" panose="020B0604020202020204" pitchFamily="34" charset="0"/>
              </a:rPr>
              <a:t>D</a:t>
            </a:r>
            <a:r>
              <a:rPr lang="en-CA" sz="3600" dirty="0" smtClean="0">
                <a:solidFill>
                  <a:srgbClr val="008000"/>
                </a:solidFill>
                <a:latin typeface="Arial" panose="020B0604020202020204" pitchFamily="34" charset="0"/>
              </a:rPr>
              <a:t>onations </a:t>
            </a:r>
            <a:r>
              <a:rPr lang="en-CA" sz="3600" dirty="0">
                <a:solidFill>
                  <a:srgbClr val="008000"/>
                </a:solidFill>
                <a:latin typeface="Arial" panose="020B0604020202020204" pitchFamily="34" charset="0"/>
              </a:rPr>
              <a:t>to local and international educational charities </a:t>
            </a:r>
            <a:r>
              <a:rPr lang="en-CA" sz="3600" dirty="0" smtClean="0">
                <a:solidFill>
                  <a:srgbClr val="008000"/>
                </a:solidFill>
                <a:latin typeface="Arial" panose="020B0604020202020204" pitchFamily="34" charset="0"/>
              </a:rPr>
              <a:t>and special projects</a:t>
            </a:r>
            <a:r>
              <a:rPr lang="en-CA" sz="3600" dirty="0">
                <a:solidFill>
                  <a:srgbClr val="008000"/>
                </a:solidFill>
                <a:latin typeface="Arial" panose="020B0604020202020204" pitchFamily="34" charset="0"/>
              </a:rPr>
              <a:t>. </a:t>
            </a:r>
            <a:endParaRPr lang="en-CA" sz="3600" dirty="0">
              <a:solidFill>
                <a:srgbClr val="008000"/>
              </a:solidFill>
              <a:latin typeface="HelveticaNeue"/>
            </a:endParaRPr>
          </a:p>
          <a:p>
            <a:pPr marL="0" indent="0">
              <a:buNone/>
            </a:pPr>
            <a:r>
              <a:rPr lang="en-CA" sz="3600" dirty="0">
                <a:solidFill>
                  <a:schemeClr val="accent3"/>
                </a:solidFill>
                <a:latin typeface="Arial" panose="020B0604020202020204" pitchFamily="34" charset="0"/>
              </a:rPr>
              <a:t> </a:t>
            </a:r>
            <a:endParaRPr lang="en-CA" sz="3600" dirty="0">
              <a:solidFill>
                <a:schemeClr val="accent3"/>
              </a:solidFill>
              <a:latin typeface="HelveticaNeue"/>
            </a:endParaRPr>
          </a:p>
          <a:p>
            <a:endParaRPr lang="en-CA" dirty="0"/>
          </a:p>
        </p:txBody>
      </p:sp>
    </p:spTree>
    <p:extLst>
      <p:ext uri="{BB962C8B-B14F-4D97-AF65-F5344CB8AC3E}">
        <p14:creationId xmlns:p14="http://schemas.microsoft.com/office/powerpoint/2010/main" val="934849490"/>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14" y="964794"/>
            <a:ext cx="3221395" cy="241604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2569" y="2170024"/>
            <a:ext cx="3831431" cy="2873573"/>
          </a:xfrm>
          <a:prstGeom prst="rect">
            <a:avLst/>
          </a:prstGeom>
        </p:spPr>
      </p:pic>
      <p:sp>
        <p:nvSpPr>
          <p:cNvPr id="2" name="Title 1"/>
          <p:cNvSpPr>
            <a:spLocks noGrp="1"/>
          </p:cNvSpPr>
          <p:nvPr>
            <p:ph type="title"/>
          </p:nvPr>
        </p:nvSpPr>
        <p:spPr>
          <a:xfrm>
            <a:off x="457200" y="99878"/>
            <a:ext cx="8229600" cy="1143000"/>
          </a:xfrm>
        </p:spPr>
        <p:txBody>
          <a:bodyPr/>
          <a:lstStyle/>
          <a:p>
            <a:r>
              <a:rPr lang="en-CA" dirty="0" smtClean="0"/>
              <a:t>51</a:t>
            </a:r>
            <a:r>
              <a:rPr lang="en-CA" baseline="30000" dirty="0" smtClean="0"/>
              <a:t>st</a:t>
            </a:r>
            <a:r>
              <a:rPr lang="en-CA" dirty="0" smtClean="0"/>
              <a:t> Annual Book Sale - Truro</a:t>
            </a:r>
            <a:endParaRPr lang="en-CA"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6803" y="1194437"/>
            <a:ext cx="3216499" cy="2412374"/>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756" y="3180204"/>
            <a:ext cx="2848509" cy="2136382"/>
          </a:xfrm>
          <a:prstGeom prst="rect">
            <a:avLst/>
          </a:prstGeom>
        </p:spPr>
      </p:pic>
      <p:sp>
        <p:nvSpPr>
          <p:cNvPr id="10" name="Rectangle 9"/>
          <p:cNvSpPr/>
          <p:nvPr/>
        </p:nvSpPr>
        <p:spPr>
          <a:xfrm>
            <a:off x="1708879" y="4533957"/>
            <a:ext cx="6400800" cy="1815882"/>
          </a:xfrm>
          <a:prstGeom prst="rect">
            <a:avLst/>
          </a:prstGeom>
        </p:spPr>
        <p:txBody>
          <a:bodyPr wrap="square">
            <a:spAutoFit/>
          </a:bodyPr>
          <a:lstStyle/>
          <a:p>
            <a:r>
              <a:rPr lang="en-CA" sz="2800" dirty="0" smtClean="0">
                <a:solidFill>
                  <a:srgbClr val="008000"/>
                </a:solidFill>
                <a:latin typeface="Helvetica" panose="020B0604020202020204" pitchFamily="34" charset="0"/>
              </a:rPr>
              <a:t>With special </a:t>
            </a:r>
            <a:r>
              <a:rPr lang="en-CA" sz="2800" dirty="0">
                <a:solidFill>
                  <a:srgbClr val="008000"/>
                </a:solidFill>
                <a:latin typeface="Helvetica" panose="020B0604020202020204" pitchFamily="34" charset="0"/>
              </a:rPr>
              <a:t>help from the Knights of Columbus and </a:t>
            </a:r>
            <a:r>
              <a:rPr lang="en-CA" sz="2800" dirty="0" smtClean="0">
                <a:solidFill>
                  <a:srgbClr val="008000"/>
                </a:solidFill>
                <a:latin typeface="Helvetica" panose="020B0604020202020204" pitchFamily="34" charset="0"/>
              </a:rPr>
              <a:t>Boy Scouts . </a:t>
            </a:r>
          </a:p>
          <a:p>
            <a:r>
              <a:rPr lang="en-CA" sz="2800" dirty="0" smtClean="0">
                <a:solidFill>
                  <a:srgbClr val="008000"/>
                </a:solidFill>
                <a:latin typeface="Helvetica" panose="020B0604020202020204" pitchFamily="34" charset="0"/>
              </a:rPr>
              <a:t>Two </a:t>
            </a:r>
            <a:r>
              <a:rPr lang="en-CA" sz="2800" dirty="0">
                <a:solidFill>
                  <a:srgbClr val="008000"/>
                </a:solidFill>
                <a:latin typeface="Helvetica" panose="020B0604020202020204" pitchFamily="34" charset="0"/>
              </a:rPr>
              <a:t>scholarships of $2200 each are awarded to mature </a:t>
            </a:r>
            <a:r>
              <a:rPr lang="en-CA" sz="2800" dirty="0" smtClean="0">
                <a:solidFill>
                  <a:srgbClr val="008000"/>
                </a:solidFill>
                <a:latin typeface="Helvetica" panose="020B0604020202020204" pitchFamily="34" charset="0"/>
              </a:rPr>
              <a:t>students</a:t>
            </a:r>
            <a:endParaRPr lang="en-CA" sz="2800" dirty="0">
              <a:solidFill>
                <a:srgbClr val="008000"/>
              </a:solidFill>
              <a:latin typeface="HelveticaNeue"/>
            </a:endParaRPr>
          </a:p>
        </p:txBody>
      </p:sp>
    </p:spTree>
    <p:extLst>
      <p:ext uri="{BB962C8B-B14F-4D97-AF65-F5344CB8AC3E}">
        <p14:creationId xmlns:p14="http://schemas.microsoft.com/office/powerpoint/2010/main" val="3129036797"/>
      </p:ext>
    </p:extLst>
  </p:cSld>
  <p:clrMapOvr>
    <a:masterClrMapping/>
  </p:clrMapOvr>
  <p:transition spd="slow" advClick="0" advTm="1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rgbClr val="000000"/>
                </a:solidFill>
                <a:latin typeface="HelveticaNeue"/>
              </a:rPr>
              <a:t/>
            </a:r>
            <a:br>
              <a:rPr lang="en-CA" dirty="0">
                <a:solidFill>
                  <a:srgbClr val="000000"/>
                </a:solidFill>
                <a:latin typeface="HelveticaNeue"/>
              </a:rPr>
            </a:br>
            <a:r>
              <a:rPr lang="en-CA" dirty="0" smtClean="0">
                <a:solidFill>
                  <a:schemeClr val="accent1"/>
                </a:solidFill>
                <a:latin typeface="HelveticaNeue"/>
              </a:rPr>
              <a:t>CFUW St. John’s Book Sale </a:t>
            </a:r>
            <a:br>
              <a:rPr lang="en-CA" dirty="0" smtClean="0">
                <a:solidFill>
                  <a:schemeClr val="accent1"/>
                </a:solidFill>
                <a:latin typeface="HelveticaNeue"/>
              </a:rPr>
            </a:br>
            <a:r>
              <a:rPr lang="en-CA" dirty="0" smtClean="0">
                <a:solidFill>
                  <a:schemeClr val="accent1"/>
                </a:solidFill>
                <a:latin typeface="HelveticaNeue"/>
              </a:rPr>
              <a:t>May 2015 - $56,000 in three days!</a:t>
            </a:r>
            <a:r>
              <a:rPr lang="en-CA" dirty="0">
                <a:solidFill>
                  <a:srgbClr val="000000"/>
                </a:solidFill>
                <a:latin typeface="HelveticaNeue"/>
              </a:rPr>
              <a:t/>
            </a:r>
            <a:br>
              <a:rPr lang="en-CA" dirty="0">
                <a:solidFill>
                  <a:srgbClr val="000000"/>
                </a:solidFill>
                <a:latin typeface="HelveticaNeue"/>
              </a:rPr>
            </a:br>
            <a:endParaRPr lang="en-CA" dirty="0"/>
          </a:p>
        </p:txBody>
      </p:sp>
      <p:sp>
        <p:nvSpPr>
          <p:cNvPr id="7" name="Rectangle 6"/>
          <p:cNvSpPr/>
          <p:nvPr/>
        </p:nvSpPr>
        <p:spPr>
          <a:xfrm>
            <a:off x="1831407" y="-4587492"/>
            <a:ext cx="5128193" cy="5509201"/>
          </a:xfrm>
          <a:prstGeom prst="rect">
            <a:avLst/>
          </a:prstGeom>
        </p:spPr>
        <p:txBody>
          <a:bodyPr wrap="square">
            <a:spAutoFit/>
          </a:bodyPr>
          <a:lstStyle/>
          <a:p>
            <a:r>
              <a:rPr lang="en-CA" sz="1000" b="1" dirty="0">
                <a:solidFill>
                  <a:srgbClr val="000000"/>
                </a:solidFill>
                <a:latin typeface="Verdana" panose="020B0604030504040204" pitchFamily="34" charset="0"/>
              </a:rPr>
              <a:t>Book Sale for Scholarships: </a:t>
            </a:r>
            <a:r>
              <a:rPr lang="en-CA" sz="1000" dirty="0">
                <a:solidFill>
                  <a:srgbClr val="000000"/>
                </a:solidFill>
                <a:latin typeface="Verdana" panose="020B0604030504040204" pitchFamily="34" charset="0"/>
              </a:rPr>
              <a:t>Following a massive free community and media advertising campaign that even extended to 19 supermarkets putting  book sale flyers in grocery orders,</a:t>
            </a:r>
            <a:r>
              <a:rPr lang="en-CA" sz="1000" b="1" dirty="0">
                <a:solidFill>
                  <a:srgbClr val="000000"/>
                </a:solidFill>
                <a:latin typeface="Verdana" panose="020B0604030504040204" pitchFamily="34" charset="0"/>
              </a:rPr>
              <a:t> </a:t>
            </a:r>
            <a:r>
              <a:rPr lang="en-CA" sz="1000" dirty="0">
                <a:solidFill>
                  <a:srgbClr val="000000"/>
                </a:solidFill>
                <a:latin typeface="Verdana" panose="020B0604030504040204" pitchFamily="34" charset="0"/>
              </a:rPr>
              <a:t>crowds  flocked to the </a:t>
            </a:r>
            <a:r>
              <a:rPr lang="en-CA" sz="1000" b="1" dirty="0">
                <a:solidFill>
                  <a:srgbClr val="000000"/>
                </a:solidFill>
                <a:latin typeface="Verdana" panose="020B0604030504040204" pitchFamily="34" charset="0"/>
              </a:rPr>
              <a:t>CFUW St. John’s used book sale</a:t>
            </a:r>
            <a:r>
              <a:rPr lang="en-CA" sz="1000" dirty="0">
                <a:solidFill>
                  <a:srgbClr val="000000"/>
                </a:solidFill>
                <a:latin typeface="Verdana" panose="020B0604030504040204" pitchFamily="34" charset="0"/>
              </a:rPr>
              <a:t> to spend about $56 000 as they easily found  treasures from amongst the 44 000 categorized books with fiction further alphabetized by author. Community partners, the Royal Newfoundland Constabulary (RNC),</a:t>
            </a:r>
            <a:r>
              <a:rPr lang="en-CA" sz="1000" b="1" dirty="0">
                <a:solidFill>
                  <a:srgbClr val="000000"/>
                </a:solidFill>
                <a:latin typeface="Verdana" panose="020B0604030504040204" pitchFamily="34" charset="0"/>
              </a:rPr>
              <a:t> </a:t>
            </a:r>
            <a:r>
              <a:rPr lang="en-CA" sz="1000" dirty="0">
                <a:solidFill>
                  <a:srgbClr val="000000"/>
                </a:solidFill>
                <a:latin typeface="Verdana" panose="020B0604030504040204" pitchFamily="34" charset="0"/>
              </a:rPr>
              <a:t>cadets helped move the books from the sorting centre to the sale venue, and later to the sales tables. Due to this massive effort by members, community partners, friends and family the Club’s scholarships and other community outreach projects are secure and an increase is being made in the Club’s budgeted contribution to the Charitable Trust. </a:t>
            </a:r>
            <a:endParaRPr lang="en-CA" dirty="0">
              <a:solidFill>
                <a:srgbClr val="000000"/>
              </a:solidFill>
              <a:latin typeface="HelveticaNeue"/>
            </a:endParaRPr>
          </a:p>
          <a:p>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latin typeface="HelveticaNeue"/>
            </a:endParaRPr>
          </a:p>
          <a:p>
            <a:r>
              <a:rPr lang="en-CA" dirty="0">
                <a:solidFill>
                  <a:srgbClr val="000000"/>
                </a:solidFill>
                <a:latin typeface="HelveticaNeue"/>
              </a:rPr>
              <a:t>Pictures 2, 3, 4, are relevant and Joyce has included the captions. (#2  shows one of many presentations of money this past year.)</a:t>
            </a:r>
          </a:p>
          <a:p>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latin typeface="HelveticaNeue"/>
            </a:endParaRPr>
          </a:p>
          <a:p>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latin typeface="HelveticaNeue"/>
            </a:endParaRPr>
          </a:p>
          <a:p>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effectLst/>
              <a:latin typeface="HelveticaNeue"/>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150" y="1778000"/>
            <a:ext cx="5576450" cy="4182337"/>
          </a:xfrm>
          <a:prstGeom prst="rect">
            <a:avLst/>
          </a:prstGeom>
        </p:spPr>
      </p:pic>
    </p:spTree>
    <p:extLst>
      <p:ext uri="{BB962C8B-B14F-4D97-AF65-F5344CB8AC3E}">
        <p14:creationId xmlns:p14="http://schemas.microsoft.com/office/powerpoint/2010/main" val="2858008735"/>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7963"/>
            <a:ext cx="8229600" cy="1143000"/>
          </a:xfrm>
        </p:spPr>
        <p:txBody>
          <a:bodyPr/>
          <a:lstStyle/>
          <a:p>
            <a:r>
              <a:rPr lang="en-CA" dirty="0" smtClean="0"/>
              <a:t>Book Sales - Fredericton</a:t>
            </a:r>
            <a:endParaRPr lang="en-CA" dirty="0"/>
          </a:p>
        </p:txBody>
      </p:sp>
      <p:sp>
        <p:nvSpPr>
          <p:cNvPr id="3" name="Content Placeholder 2"/>
          <p:cNvSpPr>
            <a:spLocks noGrp="1"/>
          </p:cNvSpPr>
          <p:nvPr>
            <p:ph idx="1"/>
          </p:nvPr>
        </p:nvSpPr>
        <p:spPr>
          <a:xfrm>
            <a:off x="457200" y="1085850"/>
            <a:ext cx="8229600" cy="4525963"/>
          </a:xfrm>
        </p:spPr>
        <p:txBody>
          <a:bodyPr>
            <a:normAutofit/>
          </a:bodyPr>
          <a:lstStyle/>
          <a:p>
            <a:r>
              <a:rPr lang="en-CA" dirty="0" smtClean="0">
                <a:solidFill>
                  <a:schemeClr val="accent3">
                    <a:lumMod val="50000"/>
                  </a:schemeClr>
                </a:solidFill>
              </a:rPr>
              <a:t>First held in 1964</a:t>
            </a:r>
          </a:p>
          <a:p>
            <a:r>
              <a:rPr lang="en-CA" dirty="0" smtClean="0">
                <a:solidFill>
                  <a:srgbClr val="008000"/>
                </a:solidFill>
              </a:rPr>
              <a:t>Supports 11 scholarships</a:t>
            </a:r>
          </a:p>
          <a:p>
            <a:r>
              <a:rPr lang="en-CA" dirty="0" smtClean="0">
                <a:solidFill>
                  <a:srgbClr val="008000"/>
                </a:solidFill>
              </a:rPr>
              <a:t>Named </a:t>
            </a:r>
            <a:r>
              <a:rPr lang="en-CA" dirty="0">
                <a:solidFill>
                  <a:srgbClr val="008000"/>
                </a:solidFill>
              </a:rPr>
              <a:t>scholarships give special recognition to Club members who have contributed to the work of CFUW</a:t>
            </a:r>
            <a:r>
              <a:rPr lang="en-CA" dirty="0" smtClean="0">
                <a:solidFill>
                  <a:srgbClr val="008000"/>
                </a:solidFill>
              </a:rPr>
              <a:t>.</a:t>
            </a:r>
            <a:endParaRPr lang="en-CA" dirty="0">
              <a:solidFill>
                <a:srgbClr val="00800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959225"/>
            <a:ext cx="3829050" cy="28717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1049" y="3756819"/>
            <a:ext cx="4111625" cy="3083719"/>
          </a:xfrm>
          <a:prstGeom prst="rect">
            <a:avLst/>
          </a:prstGeom>
        </p:spPr>
      </p:pic>
    </p:spTree>
    <p:extLst>
      <p:ext uri="{BB962C8B-B14F-4D97-AF65-F5344CB8AC3E}">
        <p14:creationId xmlns:p14="http://schemas.microsoft.com/office/powerpoint/2010/main" val="2056351865"/>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4521" y="1326196"/>
            <a:ext cx="3394472" cy="4525963"/>
          </a:xfrm>
        </p:spPr>
      </p:pic>
      <p:sp>
        <p:nvSpPr>
          <p:cNvPr id="2" name="Title 1"/>
          <p:cNvSpPr>
            <a:spLocks noGrp="1"/>
          </p:cNvSpPr>
          <p:nvPr>
            <p:ph type="title"/>
          </p:nvPr>
        </p:nvSpPr>
        <p:spPr>
          <a:xfrm>
            <a:off x="665577" y="33409"/>
            <a:ext cx="8229600" cy="1143000"/>
          </a:xfrm>
        </p:spPr>
        <p:txBody>
          <a:bodyPr/>
          <a:lstStyle/>
          <a:p>
            <a:r>
              <a:rPr lang="en-CA" dirty="0" smtClean="0"/>
              <a:t>St. Catharines House Tour</a:t>
            </a:r>
            <a:endParaRPr lang="en-C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8993" y="1257885"/>
            <a:ext cx="2140287" cy="285371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1399" y="3588800"/>
            <a:ext cx="4208879" cy="3156659"/>
          </a:xfrm>
          <a:prstGeom prst="rect">
            <a:avLst/>
          </a:prstGeom>
        </p:spPr>
      </p:pic>
    </p:spTree>
    <p:extLst>
      <p:ext uri="{BB962C8B-B14F-4D97-AF65-F5344CB8AC3E}">
        <p14:creationId xmlns:p14="http://schemas.microsoft.com/office/powerpoint/2010/main" val="1318488041"/>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anim calcmode="lin" valueType="num">
                                      <p:cBhvr>
                                        <p:cTn id="15" dur="250" fill="hold"/>
                                        <p:tgtEl>
                                          <p:spTgt spid="5"/>
                                        </p:tgtEl>
                                        <p:attrNameLst>
                                          <p:attrName>ppt_x</p:attrName>
                                        </p:attrNameLst>
                                      </p:cBhvr>
                                      <p:tavLst>
                                        <p:tav tm="0">
                                          <p:val>
                                            <p:strVal val="#ppt_x"/>
                                          </p:val>
                                        </p:tav>
                                        <p:tav tm="100000">
                                          <p:val>
                                            <p:strVal val="#ppt_x"/>
                                          </p:val>
                                        </p:tav>
                                      </p:tavLst>
                                    </p:anim>
                                    <p:anim calcmode="lin" valueType="num">
                                      <p:cBhvr>
                                        <p:cTn id="1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CA" dirty="0" smtClean="0"/>
              <a:t>CFUW </a:t>
            </a:r>
            <a:r>
              <a:rPr lang="en-CA" dirty="0" err="1" smtClean="0"/>
              <a:t>Wolfville</a:t>
            </a:r>
            <a:endParaRPr lang="en-CA" dirty="0"/>
          </a:p>
        </p:txBody>
      </p:sp>
      <p:sp>
        <p:nvSpPr>
          <p:cNvPr id="3" name="Rectangle 2"/>
          <p:cNvSpPr/>
          <p:nvPr/>
        </p:nvSpPr>
        <p:spPr>
          <a:xfrm>
            <a:off x="590550" y="1756886"/>
            <a:ext cx="7658100" cy="3785652"/>
          </a:xfrm>
          <a:prstGeom prst="rect">
            <a:avLst/>
          </a:prstGeom>
        </p:spPr>
        <p:txBody>
          <a:bodyPr wrap="square">
            <a:spAutoFit/>
          </a:bodyPr>
          <a:lstStyle/>
          <a:p>
            <a:pPr marL="304800"/>
            <a:r>
              <a:rPr lang="en-CA" sz="4000" dirty="0" smtClean="0">
                <a:solidFill>
                  <a:srgbClr val="008000"/>
                </a:solidFill>
                <a:latin typeface="Arial" panose="020B0604020202020204" pitchFamily="34" charset="0"/>
              </a:rPr>
              <a:t>Has </a:t>
            </a:r>
            <a:r>
              <a:rPr lang="en-CA" sz="4000" dirty="0">
                <a:solidFill>
                  <a:srgbClr val="008000"/>
                </a:solidFill>
                <a:latin typeface="Arial" panose="020B0604020202020204" pitchFamily="34" charset="0"/>
              </a:rPr>
              <a:t>been recognized by the Annapolis Valley Music Festival for their continued support by naming the new Elementary School Choir plaque in their honour.</a:t>
            </a:r>
            <a:endParaRPr lang="en-CA" sz="4000" dirty="0">
              <a:solidFill>
                <a:srgbClr val="008000"/>
              </a:solidFill>
            </a:endParaRPr>
          </a:p>
        </p:txBody>
      </p:sp>
    </p:spTree>
    <p:extLst>
      <p:ext uri="{BB962C8B-B14F-4D97-AF65-F5344CB8AC3E}">
        <p14:creationId xmlns:p14="http://schemas.microsoft.com/office/powerpoint/2010/main" val="3625773435"/>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CFUW Mississauga </a:t>
            </a:r>
            <a:r>
              <a:rPr lang="en-CA" sz="2800" dirty="0" smtClean="0"/>
              <a:t>– supporting the Charitable Trust $16,000 donated from sales of </a:t>
            </a:r>
            <a:r>
              <a:rPr lang="en-CA" sz="2800" i="1" dirty="0" smtClean="0"/>
              <a:t>Extraordinary Lives: Inspiring Women of Peel</a:t>
            </a:r>
            <a:endParaRPr lang="en-CA" sz="2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2471"/>
            <a:ext cx="3478103" cy="452396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103" y="2542869"/>
            <a:ext cx="4648644" cy="3487440"/>
          </a:xfrm>
          <a:prstGeom prst="rect">
            <a:avLst/>
          </a:prstGeom>
        </p:spPr>
      </p:pic>
    </p:spTree>
    <p:extLst>
      <p:ext uri="{BB962C8B-B14F-4D97-AF65-F5344CB8AC3E}">
        <p14:creationId xmlns:p14="http://schemas.microsoft.com/office/powerpoint/2010/main" val="182171182"/>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74638"/>
            <a:ext cx="8826500" cy="1143000"/>
          </a:xfrm>
        </p:spPr>
        <p:txBody>
          <a:bodyPr>
            <a:normAutofit fontScale="90000"/>
          </a:bodyPr>
          <a:lstStyle/>
          <a:p>
            <a:r>
              <a:rPr lang="en-CA" dirty="0">
                <a:solidFill>
                  <a:schemeClr val="accent1"/>
                </a:solidFill>
                <a:latin typeface="HelveticaNeue"/>
              </a:rPr>
              <a:t>Presenting </a:t>
            </a:r>
            <a:r>
              <a:rPr lang="en-CA" dirty="0" smtClean="0">
                <a:solidFill>
                  <a:schemeClr val="accent1"/>
                </a:solidFill>
                <a:latin typeface="HelveticaNeue"/>
              </a:rPr>
              <a:t>$20,000 </a:t>
            </a:r>
            <a:r>
              <a:rPr lang="en-CA" dirty="0">
                <a:solidFill>
                  <a:schemeClr val="accent1"/>
                </a:solidFill>
                <a:latin typeface="HelveticaNeue"/>
              </a:rPr>
              <a:t>for Scholarships to </a:t>
            </a:r>
            <a:r>
              <a:rPr lang="en-CA" dirty="0" smtClean="0">
                <a:solidFill>
                  <a:schemeClr val="accent1"/>
                </a:solidFill>
                <a:latin typeface="HelveticaNeue"/>
              </a:rPr>
              <a:t>Memorial University</a:t>
            </a:r>
            <a:endParaRPr lang="en-CA" dirty="0">
              <a:solidFill>
                <a:schemeClr val="accent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850" y="1576681"/>
            <a:ext cx="7530996" cy="4317772"/>
          </a:xfrm>
          <a:prstGeom prst="rect">
            <a:avLst/>
          </a:prstGeom>
        </p:spPr>
      </p:pic>
    </p:spTree>
    <p:extLst>
      <p:ext uri="{BB962C8B-B14F-4D97-AF65-F5344CB8AC3E}">
        <p14:creationId xmlns:p14="http://schemas.microsoft.com/office/powerpoint/2010/main" val="2795689929"/>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Why CFUW matters …</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pPr fontAlgn="base"/>
            <a:r>
              <a:rPr lang="en-CA" dirty="0" smtClean="0">
                <a:solidFill>
                  <a:srgbClr val="008000"/>
                </a:solidFill>
              </a:rPr>
              <a:t>Promotes high </a:t>
            </a:r>
            <a:r>
              <a:rPr lang="en-CA" dirty="0">
                <a:solidFill>
                  <a:srgbClr val="008000"/>
                </a:solidFill>
              </a:rPr>
              <a:t>standards of public education </a:t>
            </a:r>
            <a:endParaRPr lang="en-CA" dirty="0" smtClean="0">
              <a:solidFill>
                <a:srgbClr val="008000"/>
              </a:solidFill>
            </a:endParaRPr>
          </a:p>
          <a:p>
            <a:pPr fontAlgn="base"/>
            <a:endParaRPr lang="en-CA" dirty="0" smtClean="0">
              <a:solidFill>
                <a:srgbClr val="008000"/>
              </a:solidFill>
            </a:endParaRPr>
          </a:p>
          <a:p>
            <a:pPr fontAlgn="base"/>
            <a:r>
              <a:rPr lang="en-CA" dirty="0" smtClean="0">
                <a:solidFill>
                  <a:srgbClr val="008000"/>
                </a:solidFill>
              </a:rPr>
              <a:t>Supports advanced </a:t>
            </a:r>
            <a:r>
              <a:rPr lang="en-CA" dirty="0">
                <a:solidFill>
                  <a:srgbClr val="008000"/>
                </a:solidFill>
              </a:rPr>
              <a:t>study and research by </a:t>
            </a:r>
            <a:r>
              <a:rPr lang="en-CA" dirty="0" smtClean="0">
                <a:solidFill>
                  <a:srgbClr val="008000"/>
                </a:solidFill>
              </a:rPr>
              <a:t>women</a:t>
            </a:r>
            <a:endParaRPr lang="en-CA" dirty="0">
              <a:solidFill>
                <a:srgbClr val="008000"/>
              </a:solidFill>
            </a:endParaRPr>
          </a:p>
          <a:p>
            <a:pPr marL="0" indent="0" fontAlgn="base">
              <a:buNone/>
            </a:pPr>
            <a:endParaRPr lang="en-CA" dirty="0" smtClean="0">
              <a:solidFill>
                <a:srgbClr val="008000"/>
              </a:solidFill>
            </a:endParaRPr>
          </a:p>
          <a:p>
            <a:pPr fontAlgn="base"/>
            <a:r>
              <a:rPr lang="en-CA" dirty="0" smtClean="0">
                <a:solidFill>
                  <a:srgbClr val="008000"/>
                </a:solidFill>
              </a:rPr>
              <a:t>Encourages lifelong learning</a:t>
            </a:r>
          </a:p>
          <a:p>
            <a:pPr fontAlgn="base"/>
            <a:endParaRPr lang="en-CA" dirty="0" smtClean="0">
              <a:solidFill>
                <a:srgbClr val="008000"/>
              </a:solidFill>
            </a:endParaRPr>
          </a:p>
          <a:p>
            <a:pPr fontAlgn="base"/>
            <a:r>
              <a:rPr lang="en-CA" dirty="0" smtClean="0">
                <a:solidFill>
                  <a:srgbClr val="008000"/>
                </a:solidFill>
              </a:rPr>
              <a:t>Advocates </a:t>
            </a:r>
            <a:r>
              <a:rPr lang="en-CA" dirty="0">
                <a:solidFill>
                  <a:srgbClr val="008000"/>
                </a:solidFill>
              </a:rPr>
              <a:t>for </a:t>
            </a:r>
            <a:r>
              <a:rPr lang="en-CA" dirty="0" smtClean="0">
                <a:solidFill>
                  <a:srgbClr val="008000"/>
                </a:solidFill>
              </a:rPr>
              <a:t>the </a:t>
            </a:r>
            <a:r>
              <a:rPr lang="en-CA" dirty="0">
                <a:solidFill>
                  <a:srgbClr val="008000"/>
                </a:solidFill>
              </a:rPr>
              <a:t>status of </a:t>
            </a:r>
            <a:r>
              <a:rPr lang="en-CA" dirty="0" smtClean="0">
                <a:solidFill>
                  <a:srgbClr val="008000"/>
                </a:solidFill>
              </a:rPr>
              <a:t>women and human rights</a:t>
            </a:r>
          </a:p>
          <a:p>
            <a:pPr fontAlgn="base"/>
            <a:endParaRPr lang="en-CA" dirty="0" smtClean="0">
              <a:solidFill>
                <a:srgbClr val="008000"/>
              </a:solidFill>
            </a:endParaRPr>
          </a:p>
          <a:p>
            <a:pPr fontAlgn="base"/>
            <a:r>
              <a:rPr lang="en-CA" dirty="0" smtClean="0">
                <a:solidFill>
                  <a:srgbClr val="008000"/>
                </a:solidFill>
              </a:rPr>
              <a:t>Promotes cooperation and networking among women</a:t>
            </a:r>
          </a:p>
          <a:p>
            <a:pPr marL="0" indent="0" fontAlgn="base">
              <a:buNone/>
            </a:pPr>
            <a:endParaRPr lang="en-CA" dirty="0" smtClean="0">
              <a:solidFill>
                <a:srgbClr val="008000"/>
              </a:solidFill>
            </a:endParaRPr>
          </a:p>
          <a:p>
            <a:pPr fontAlgn="base"/>
            <a:r>
              <a:rPr lang="en-CA" dirty="0" smtClean="0">
                <a:solidFill>
                  <a:srgbClr val="008000"/>
                </a:solidFill>
              </a:rPr>
              <a:t>Encourages women </a:t>
            </a:r>
            <a:r>
              <a:rPr lang="en-CA" dirty="0">
                <a:solidFill>
                  <a:srgbClr val="008000"/>
                </a:solidFill>
              </a:rPr>
              <a:t>in leadership and </a:t>
            </a:r>
            <a:r>
              <a:rPr lang="en-CA" dirty="0" smtClean="0">
                <a:solidFill>
                  <a:srgbClr val="008000"/>
                </a:solidFill>
              </a:rPr>
              <a:t>decision-making</a:t>
            </a:r>
            <a:endParaRPr lang="en-US" dirty="0">
              <a:solidFill>
                <a:srgbClr val="008000"/>
              </a:solidFill>
            </a:endParaRPr>
          </a:p>
        </p:txBody>
      </p:sp>
    </p:spTree>
    <p:extLst>
      <p:ext uri="{BB962C8B-B14F-4D97-AF65-F5344CB8AC3E}">
        <p14:creationId xmlns:p14="http://schemas.microsoft.com/office/powerpoint/2010/main" val="2487134464"/>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7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7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7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75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75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anim calcmode="lin" valueType="num">
                                      <p:cBhvr>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175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2000"/>
                                        <p:tgtEl>
                                          <p:spTgt spid="3">
                                            <p:txEl>
                                              <p:pRg st="10" end="10"/>
                                            </p:txEl>
                                          </p:spTgt>
                                        </p:tgtEl>
                                      </p:cBhvr>
                                    </p:animEffect>
                                    <p:anim calcmode="lin" valueType="num">
                                      <p:cBhvr>
                                        <p:cTn id="50"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2"/>
            <a:ext cx="8229600" cy="1143000"/>
          </a:xfrm>
        </p:spPr>
        <p:txBody>
          <a:bodyPr/>
          <a:lstStyle/>
          <a:p>
            <a:r>
              <a:rPr lang="en-US" dirty="0" smtClean="0">
                <a:solidFill>
                  <a:schemeClr val="tx2">
                    <a:lumMod val="60000"/>
                    <a:lumOff val="40000"/>
                  </a:schemeClr>
                </a:solidFill>
              </a:rPr>
              <a:t>Lifelong Learning</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964449"/>
            <a:ext cx="8229600" cy="4201110"/>
          </a:xfrm>
        </p:spPr>
        <p:txBody>
          <a:bodyPr>
            <a:noAutofit/>
          </a:bodyPr>
          <a:lstStyle/>
          <a:p>
            <a:endParaRPr lang="en-US" sz="2800" dirty="0" smtClean="0"/>
          </a:p>
          <a:p>
            <a:r>
              <a:rPr lang="en-US" sz="2800" dirty="0" smtClean="0">
                <a:solidFill>
                  <a:srgbClr val="008000"/>
                </a:solidFill>
              </a:rPr>
              <a:t>220 </a:t>
            </a:r>
            <a:r>
              <a:rPr lang="en-US" sz="2800" dirty="0">
                <a:solidFill>
                  <a:srgbClr val="008000"/>
                </a:solidFill>
              </a:rPr>
              <a:t>book clubs</a:t>
            </a:r>
            <a:endParaRPr lang="en-CA" sz="2800" dirty="0">
              <a:solidFill>
                <a:srgbClr val="008000"/>
              </a:solidFill>
            </a:endParaRPr>
          </a:p>
          <a:p>
            <a:r>
              <a:rPr lang="en-US" sz="2800" dirty="0">
                <a:solidFill>
                  <a:srgbClr val="008000"/>
                </a:solidFill>
              </a:rPr>
              <a:t>110 lecture series</a:t>
            </a:r>
            <a:endParaRPr lang="en-CA" sz="2800" dirty="0">
              <a:solidFill>
                <a:srgbClr val="008000"/>
              </a:solidFill>
            </a:endParaRPr>
          </a:p>
          <a:p>
            <a:r>
              <a:rPr lang="en-US" sz="2800" dirty="0">
                <a:solidFill>
                  <a:srgbClr val="008000"/>
                </a:solidFill>
              </a:rPr>
              <a:t>75 issue </a:t>
            </a:r>
            <a:r>
              <a:rPr lang="en-US" sz="2800" dirty="0" smtClean="0">
                <a:solidFill>
                  <a:srgbClr val="008000"/>
                </a:solidFill>
              </a:rPr>
              <a:t>groups</a:t>
            </a:r>
            <a:endParaRPr lang="en-US" sz="1800" dirty="0" smtClean="0">
              <a:solidFill>
                <a:srgbClr val="008000"/>
              </a:solidFill>
            </a:endParaRPr>
          </a:p>
          <a:p>
            <a:pPr marL="0" indent="0">
              <a:buNone/>
            </a:pPr>
            <a:r>
              <a:rPr lang="en-US" sz="2800" dirty="0">
                <a:solidFill>
                  <a:srgbClr val="008000"/>
                </a:solidFill>
              </a:rPr>
              <a:t> </a:t>
            </a:r>
            <a:r>
              <a:rPr lang="en-US" sz="2800" dirty="0" smtClean="0">
                <a:solidFill>
                  <a:srgbClr val="008000"/>
                </a:solidFill>
              </a:rPr>
              <a:t>Plus</a:t>
            </a:r>
          </a:p>
          <a:p>
            <a:r>
              <a:rPr lang="en-US" sz="2800" dirty="0" smtClean="0">
                <a:solidFill>
                  <a:srgbClr val="008000"/>
                </a:solidFill>
              </a:rPr>
              <a:t>Local </a:t>
            </a:r>
            <a:r>
              <a:rPr lang="en-US" sz="2800" dirty="0">
                <a:solidFill>
                  <a:srgbClr val="008000"/>
                </a:solidFill>
              </a:rPr>
              <a:t>study groups</a:t>
            </a:r>
            <a:endParaRPr lang="en-CA" sz="2800" dirty="0">
              <a:solidFill>
                <a:srgbClr val="008000"/>
              </a:solidFill>
            </a:endParaRPr>
          </a:p>
          <a:p>
            <a:r>
              <a:rPr lang="en-US" sz="2800" dirty="0">
                <a:solidFill>
                  <a:srgbClr val="008000"/>
                </a:solidFill>
              </a:rPr>
              <a:t>Public Forums</a:t>
            </a:r>
            <a:endParaRPr lang="en-CA" sz="2800" dirty="0">
              <a:solidFill>
                <a:srgbClr val="008000"/>
              </a:solidFill>
            </a:endParaRPr>
          </a:p>
          <a:p>
            <a:r>
              <a:rPr lang="en-US" sz="2800" dirty="0">
                <a:solidFill>
                  <a:srgbClr val="008000"/>
                </a:solidFill>
              </a:rPr>
              <a:t>Interest </a:t>
            </a:r>
            <a:r>
              <a:rPr lang="en-US" sz="2800" dirty="0" smtClean="0">
                <a:solidFill>
                  <a:srgbClr val="008000"/>
                </a:solidFill>
              </a:rPr>
              <a:t>groups</a:t>
            </a:r>
            <a:endParaRPr lang="en-CA" sz="2800" dirty="0">
              <a:solidFill>
                <a:srgbClr val="008000"/>
              </a:solidFill>
            </a:endParaRPr>
          </a:p>
        </p:txBody>
      </p:sp>
    </p:spTree>
    <p:extLst>
      <p:ext uri="{BB962C8B-B14F-4D97-AF65-F5344CB8AC3E}">
        <p14:creationId xmlns:p14="http://schemas.microsoft.com/office/powerpoint/2010/main" val="1843840594"/>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Lifelong Learning</a:t>
            </a:r>
            <a:endParaRPr lang="en-CA" dirty="0"/>
          </a:p>
        </p:txBody>
      </p:sp>
      <p:sp>
        <p:nvSpPr>
          <p:cNvPr id="3" name="Content Placeholder 2"/>
          <p:cNvSpPr>
            <a:spLocks noGrp="1"/>
          </p:cNvSpPr>
          <p:nvPr>
            <p:ph sz="half" idx="1"/>
          </p:nvPr>
        </p:nvSpPr>
        <p:spPr/>
        <p:txBody>
          <a:bodyPr>
            <a:normAutofit lnSpcReduction="10000"/>
          </a:bodyPr>
          <a:lstStyle/>
          <a:p>
            <a:r>
              <a:rPr lang="en-CA" dirty="0" smtClean="0">
                <a:solidFill>
                  <a:srgbClr val="008000"/>
                </a:solidFill>
              </a:rPr>
              <a:t>Bridge Groups</a:t>
            </a:r>
          </a:p>
          <a:p>
            <a:r>
              <a:rPr lang="en-CA" dirty="0" smtClean="0">
                <a:solidFill>
                  <a:srgbClr val="008000"/>
                </a:solidFill>
              </a:rPr>
              <a:t>Book Clubs</a:t>
            </a:r>
          </a:p>
          <a:p>
            <a:r>
              <a:rPr lang="en-CA" dirty="0" smtClean="0">
                <a:solidFill>
                  <a:srgbClr val="008000"/>
                </a:solidFill>
              </a:rPr>
              <a:t>Speakers</a:t>
            </a:r>
          </a:p>
          <a:p>
            <a:r>
              <a:rPr lang="en-CA" dirty="0" smtClean="0">
                <a:solidFill>
                  <a:srgbClr val="008000"/>
                </a:solidFill>
              </a:rPr>
              <a:t>Travel</a:t>
            </a:r>
          </a:p>
          <a:p>
            <a:r>
              <a:rPr lang="en-CA" dirty="0" smtClean="0">
                <a:solidFill>
                  <a:srgbClr val="008000"/>
                </a:solidFill>
              </a:rPr>
              <a:t>International Affairs</a:t>
            </a:r>
          </a:p>
          <a:p>
            <a:r>
              <a:rPr lang="en-CA" dirty="0" smtClean="0">
                <a:solidFill>
                  <a:srgbClr val="008000"/>
                </a:solidFill>
              </a:rPr>
              <a:t>Art Tours</a:t>
            </a:r>
          </a:p>
          <a:p>
            <a:r>
              <a:rPr lang="en-CA" dirty="0" smtClean="0">
                <a:solidFill>
                  <a:srgbClr val="008000"/>
                </a:solidFill>
              </a:rPr>
              <a:t>Wine Tasting</a:t>
            </a:r>
          </a:p>
          <a:p>
            <a:r>
              <a:rPr lang="en-CA" dirty="0" smtClean="0">
                <a:solidFill>
                  <a:srgbClr val="008000"/>
                </a:solidFill>
              </a:rPr>
              <a:t>Scotch Tasting</a:t>
            </a:r>
          </a:p>
          <a:p>
            <a:r>
              <a:rPr lang="en-CA" dirty="0" smtClean="0">
                <a:solidFill>
                  <a:srgbClr val="008000"/>
                </a:solidFill>
              </a:rPr>
              <a:t>French Conversation</a:t>
            </a:r>
            <a:endParaRPr lang="en-CA" dirty="0">
              <a:solidFill>
                <a:srgbClr val="008000"/>
              </a:solidFill>
            </a:endParaRPr>
          </a:p>
        </p:txBody>
      </p:sp>
      <p:sp>
        <p:nvSpPr>
          <p:cNvPr id="4" name="Content Placeholder 3"/>
          <p:cNvSpPr>
            <a:spLocks noGrp="1"/>
          </p:cNvSpPr>
          <p:nvPr>
            <p:ph sz="half" idx="2"/>
          </p:nvPr>
        </p:nvSpPr>
        <p:spPr/>
        <p:txBody>
          <a:bodyPr>
            <a:normAutofit lnSpcReduction="10000"/>
          </a:bodyPr>
          <a:lstStyle/>
          <a:p>
            <a:r>
              <a:rPr lang="en-CA" dirty="0" smtClean="0">
                <a:solidFill>
                  <a:srgbClr val="008000"/>
                </a:solidFill>
              </a:rPr>
              <a:t>Writing Groups</a:t>
            </a:r>
          </a:p>
          <a:p>
            <a:r>
              <a:rPr lang="en-CA" dirty="0" smtClean="0">
                <a:solidFill>
                  <a:srgbClr val="008000"/>
                </a:solidFill>
              </a:rPr>
              <a:t>Mah-jong</a:t>
            </a:r>
          </a:p>
          <a:p>
            <a:r>
              <a:rPr lang="en-CA" dirty="0" smtClean="0">
                <a:solidFill>
                  <a:srgbClr val="008000"/>
                </a:solidFill>
              </a:rPr>
              <a:t>Investors</a:t>
            </a:r>
          </a:p>
          <a:p>
            <a:r>
              <a:rPr lang="en-CA" dirty="0" smtClean="0">
                <a:solidFill>
                  <a:srgbClr val="008000"/>
                </a:solidFill>
              </a:rPr>
              <a:t>Genealogy</a:t>
            </a:r>
          </a:p>
          <a:p>
            <a:r>
              <a:rPr lang="en-CA" dirty="0" smtClean="0">
                <a:solidFill>
                  <a:srgbClr val="008000"/>
                </a:solidFill>
              </a:rPr>
              <a:t>Travel</a:t>
            </a:r>
          </a:p>
          <a:p>
            <a:r>
              <a:rPr lang="en-CA" dirty="0" smtClean="0">
                <a:solidFill>
                  <a:srgbClr val="008000"/>
                </a:solidFill>
              </a:rPr>
              <a:t>Gourmet Dining</a:t>
            </a:r>
          </a:p>
          <a:p>
            <a:r>
              <a:rPr lang="en-CA" dirty="0" smtClean="0">
                <a:solidFill>
                  <a:srgbClr val="008000"/>
                </a:solidFill>
              </a:rPr>
              <a:t>Advocacy and Issues</a:t>
            </a:r>
          </a:p>
          <a:p>
            <a:r>
              <a:rPr lang="en-CA" dirty="0" smtClean="0">
                <a:solidFill>
                  <a:srgbClr val="008000"/>
                </a:solidFill>
              </a:rPr>
              <a:t>Dancing</a:t>
            </a:r>
          </a:p>
          <a:p>
            <a:r>
              <a:rPr lang="en-CA" dirty="0" smtClean="0">
                <a:solidFill>
                  <a:srgbClr val="008000"/>
                </a:solidFill>
              </a:rPr>
              <a:t>Hiking</a:t>
            </a:r>
          </a:p>
          <a:p>
            <a:endParaRPr lang="en-CA" dirty="0"/>
          </a:p>
        </p:txBody>
      </p:sp>
      <p:sp>
        <p:nvSpPr>
          <p:cNvPr id="5" name="TextBox 4"/>
          <p:cNvSpPr txBox="1"/>
          <p:nvPr/>
        </p:nvSpPr>
        <p:spPr>
          <a:xfrm>
            <a:off x="1210614" y="5941497"/>
            <a:ext cx="5306096" cy="646331"/>
          </a:xfrm>
          <a:prstGeom prst="rect">
            <a:avLst/>
          </a:prstGeom>
          <a:noFill/>
        </p:spPr>
        <p:txBody>
          <a:bodyPr wrap="square" rtlCol="0">
            <a:spAutoFit/>
          </a:bodyPr>
          <a:lstStyle/>
          <a:p>
            <a:r>
              <a:rPr lang="en-CA" sz="3600" dirty="0" smtClean="0">
                <a:solidFill>
                  <a:srgbClr val="FFC000"/>
                </a:solidFill>
              </a:rPr>
              <a:t>And lots more …</a:t>
            </a:r>
            <a:endParaRPr lang="en-CA" sz="3600" dirty="0">
              <a:solidFill>
                <a:srgbClr val="FFC000"/>
              </a:solidFill>
            </a:endParaRPr>
          </a:p>
        </p:txBody>
      </p:sp>
    </p:spTree>
    <p:extLst>
      <p:ext uri="{BB962C8B-B14F-4D97-AF65-F5344CB8AC3E}">
        <p14:creationId xmlns:p14="http://schemas.microsoft.com/office/powerpoint/2010/main" val="1658706961"/>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Effect transition="in" filter="fade">
                                      <p:cBhvr>
                                        <p:cTn id="77" dur="1000"/>
                                        <p:tgtEl>
                                          <p:spTgt spid="4">
                                            <p:txEl>
                                              <p:pRg st="0" end="0"/>
                                            </p:txEl>
                                          </p:spTgt>
                                        </p:tgtEl>
                                      </p:cBhvr>
                                    </p:animEffect>
                                    <p:anim calcmode="lin" valueType="num">
                                      <p:cBhvr>
                                        <p:cTn id="7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1" end="1"/>
                                            </p:txEl>
                                          </p:spTgt>
                                        </p:tgtEl>
                                        <p:attrNameLst>
                                          <p:attrName>style.visibility</p:attrName>
                                        </p:attrNameLst>
                                      </p:cBhvr>
                                      <p:to>
                                        <p:strVal val="visible"/>
                                      </p:to>
                                    </p:set>
                                    <p:animEffect transition="in" filter="fade">
                                      <p:cBhvr>
                                        <p:cTn id="84" dur="1000"/>
                                        <p:tgtEl>
                                          <p:spTgt spid="4">
                                            <p:txEl>
                                              <p:pRg st="1" end="1"/>
                                            </p:txEl>
                                          </p:spTgt>
                                        </p:tgtEl>
                                      </p:cBhvr>
                                    </p:animEffect>
                                    <p:anim calcmode="lin" valueType="num">
                                      <p:cBhvr>
                                        <p:cTn id="8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2" end="2"/>
                                            </p:txEl>
                                          </p:spTgt>
                                        </p:tgtEl>
                                        <p:attrNameLst>
                                          <p:attrName>style.visibility</p:attrName>
                                        </p:attrNameLst>
                                      </p:cBhvr>
                                      <p:to>
                                        <p:strVal val="visible"/>
                                      </p:to>
                                    </p:set>
                                    <p:animEffect transition="in" filter="fade">
                                      <p:cBhvr>
                                        <p:cTn id="91" dur="1000"/>
                                        <p:tgtEl>
                                          <p:spTgt spid="4">
                                            <p:txEl>
                                              <p:pRg st="2" end="2"/>
                                            </p:txEl>
                                          </p:spTgt>
                                        </p:tgtEl>
                                      </p:cBhvr>
                                    </p:animEffect>
                                    <p:anim calcmode="lin" valueType="num">
                                      <p:cBhvr>
                                        <p:cTn id="9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3" end="3"/>
                                            </p:txEl>
                                          </p:spTgt>
                                        </p:tgtEl>
                                        <p:attrNameLst>
                                          <p:attrName>style.visibility</p:attrName>
                                        </p:attrNameLst>
                                      </p:cBhvr>
                                      <p:to>
                                        <p:strVal val="visible"/>
                                      </p:to>
                                    </p:set>
                                    <p:animEffect transition="in" filter="fade">
                                      <p:cBhvr>
                                        <p:cTn id="98" dur="1000"/>
                                        <p:tgtEl>
                                          <p:spTgt spid="4">
                                            <p:txEl>
                                              <p:pRg st="3" end="3"/>
                                            </p:txEl>
                                          </p:spTgt>
                                        </p:tgtEl>
                                      </p:cBhvr>
                                    </p:animEffect>
                                    <p:anim calcmode="lin" valueType="num">
                                      <p:cBhvr>
                                        <p:cTn id="9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4" end="4"/>
                                            </p:txEl>
                                          </p:spTgt>
                                        </p:tgtEl>
                                        <p:attrNameLst>
                                          <p:attrName>style.visibility</p:attrName>
                                        </p:attrNameLst>
                                      </p:cBhvr>
                                      <p:to>
                                        <p:strVal val="visible"/>
                                      </p:to>
                                    </p:set>
                                    <p:animEffect transition="in" filter="fade">
                                      <p:cBhvr>
                                        <p:cTn id="105" dur="1000"/>
                                        <p:tgtEl>
                                          <p:spTgt spid="4">
                                            <p:txEl>
                                              <p:pRg st="4" end="4"/>
                                            </p:txEl>
                                          </p:spTgt>
                                        </p:tgtEl>
                                      </p:cBhvr>
                                    </p:animEffect>
                                    <p:anim calcmode="lin" valueType="num">
                                      <p:cBhvr>
                                        <p:cTn id="10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
                                            <p:txEl>
                                              <p:pRg st="5" end="5"/>
                                            </p:txEl>
                                          </p:spTgt>
                                        </p:tgtEl>
                                        <p:attrNameLst>
                                          <p:attrName>style.visibility</p:attrName>
                                        </p:attrNameLst>
                                      </p:cBhvr>
                                      <p:to>
                                        <p:strVal val="visible"/>
                                      </p:to>
                                    </p:set>
                                    <p:animEffect transition="in" filter="fade">
                                      <p:cBhvr>
                                        <p:cTn id="112" dur="1000"/>
                                        <p:tgtEl>
                                          <p:spTgt spid="4">
                                            <p:txEl>
                                              <p:pRg st="5" end="5"/>
                                            </p:txEl>
                                          </p:spTgt>
                                        </p:tgtEl>
                                      </p:cBhvr>
                                    </p:animEffect>
                                    <p:anim calcmode="lin" valueType="num">
                                      <p:cBhvr>
                                        <p:cTn id="1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
                                            <p:txEl>
                                              <p:pRg st="6" end="6"/>
                                            </p:txEl>
                                          </p:spTgt>
                                        </p:tgtEl>
                                        <p:attrNameLst>
                                          <p:attrName>style.visibility</p:attrName>
                                        </p:attrNameLst>
                                      </p:cBhvr>
                                      <p:to>
                                        <p:strVal val="visible"/>
                                      </p:to>
                                    </p:set>
                                    <p:animEffect transition="in" filter="fade">
                                      <p:cBhvr>
                                        <p:cTn id="119" dur="1000"/>
                                        <p:tgtEl>
                                          <p:spTgt spid="4">
                                            <p:txEl>
                                              <p:pRg st="6" end="6"/>
                                            </p:txEl>
                                          </p:spTgt>
                                        </p:tgtEl>
                                      </p:cBhvr>
                                    </p:animEffect>
                                    <p:anim calcmode="lin" valueType="num">
                                      <p:cBhvr>
                                        <p:cTn id="1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
                                            <p:txEl>
                                              <p:pRg st="7" end="7"/>
                                            </p:txEl>
                                          </p:spTgt>
                                        </p:tgtEl>
                                        <p:attrNameLst>
                                          <p:attrName>style.visibility</p:attrName>
                                        </p:attrNameLst>
                                      </p:cBhvr>
                                      <p:to>
                                        <p:strVal val="visible"/>
                                      </p:to>
                                    </p:set>
                                    <p:animEffect transition="in" filter="fade">
                                      <p:cBhvr>
                                        <p:cTn id="126" dur="1000"/>
                                        <p:tgtEl>
                                          <p:spTgt spid="4">
                                            <p:txEl>
                                              <p:pRg st="7" end="7"/>
                                            </p:txEl>
                                          </p:spTgt>
                                        </p:tgtEl>
                                      </p:cBhvr>
                                    </p:animEffect>
                                    <p:anim calcmode="lin" valueType="num">
                                      <p:cBhvr>
                                        <p:cTn id="1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
                                            <p:txEl>
                                              <p:pRg st="8" end="8"/>
                                            </p:txEl>
                                          </p:spTgt>
                                        </p:tgtEl>
                                        <p:attrNameLst>
                                          <p:attrName>style.visibility</p:attrName>
                                        </p:attrNameLst>
                                      </p:cBhvr>
                                      <p:to>
                                        <p:strVal val="visible"/>
                                      </p:to>
                                    </p:set>
                                    <p:animEffect transition="in" filter="fade">
                                      <p:cBhvr>
                                        <p:cTn id="133" dur="1000"/>
                                        <p:tgtEl>
                                          <p:spTgt spid="4">
                                            <p:txEl>
                                              <p:pRg st="8" end="8"/>
                                            </p:txEl>
                                          </p:spTgt>
                                        </p:tgtEl>
                                      </p:cBhvr>
                                    </p:animEffect>
                                    <p:anim calcmode="lin" valueType="num">
                                      <p:cBhvr>
                                        <p:cTn id="13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5958" cy="755672"/>
          </a:xfrm>
        </p:spPr>
        <p:txBody>
          <a:bodyPr>
            <a:normAutofit/>
          </a:bodyPr>
          <a:lstStyle/>
          <a:p>
            <a:r>
              <a:rPr lang="en-CA" sz="3200" dirty="0" smtClean="0">
                <a:solidFill>
                  <a:schemeClr val="accent1"/>
                </a:solidFill>
                <a:latin typeface="HelveticaNeue"/>
              </a:rPr>
              <a:t>CFUW Dartmouth</a:t>
            </a:r>
            <a:endParaRPr lang="en-CA" sz="3200" dirty="0">
              <a:solidFill>
                <a:schemeClr val="accent1"/>
              </a:solidFill>
            </a:endParaRPr>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2706" y="1374459"/>
            <a:ext cx="4641197" cy="3103801"/>
          </a:xfrm>
          <a:prstGeom prst="rect">
            <a:avLst/>
          </a:prstGeom>
        </p:spPr>
      </p:pic>
      <p:pic>
        <p:nvPicPr>
          <p:cNvPr id="7"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3083" y="1030310"/>
            <a:ext cx="3078152" cy="2044085"/>
          </a:xfrm>
          <a:prstGeom prst="rect">
            <a:avLst/>
          </a:prstGeom>
        </p:spPr>
      </p:pic>
      <p:sp>
        <p:nvSpPr>
          <p:cNvPr id="3" name="TextBox 2"/>
          <p:cNvSpPr txBox="1"/>
          <p:nvPr/>
        </p:nvSpPr>
        <p:spPr>
          <a:xfrm>
            <a:off x="457200" y="3464417"/>
            <a:ext cx="2601533" cy="461665"/>
          </a:xfrm>
          <a:prstGeom prst="rect">
            <a:avLst/>
          </a:prstGeom>
          <a:noFill/>
        </p:spPr>
        <p:txBody>
          <a:bodyPr wrap="square" rtlCol="0">
            <a:spAutoFit/>
          </a:bodyPr>
          <a:lstStyle/>
          <a:p>
            <a:r>
              <a:rPr lang="en-CA" sz="2400" dirty="0" smtClean="0">
                <a:solidFill>
                  <a:schemeClr val="accent3">
                    <a:lumMod val="50000"/>
                  </a:schemeClr>
                </a:solidFill>
              </a:rPr>
              <a:t>Music Afternoon</a:t>
            </a:r>
            <a:endParaRPr lang="en-CA" sz="2400" dirty="0">
              <a:solidFill>
                <a:schemeClr val="accent3">
                  <a:lumMod val="50000"/>
                </a:schemeClr>
              </a:solidFill>
            </a:endParaRPr>
          </a:p>
        </p:txBody>
      </p:sp>
      <p:sp>
        <p:nvSpPr>
          <p:cNvPr id="4" name="TextBox 3"/>
          <p:cNvSpPr txBox="1"/>
          <p:nvPr/>
        </p:nvSpPr>
        <p:spPr>
          <a:xfrm>
            <a:off x="3940935" y="4778062"/>
            <a:ext cx="4391696" cy="461665"/>
          </a:xfrm>
          <a:prstGeom prst="rect">
            <a:avLst/>
          </a:prstGeom>
          <a:noFill/>
        </p:spPr>
        <p:txBody>
          <a:bodyPr wrap="square" rtlCol="0">
            <a:spAutoFit/>
          </a:bodyPr>
          <a:lstStyle/>
          <a:p>
            <a:r>
              <a:rPr lang="en-CA" sz="2400" dirty="0" smtClean="0">
                <a:solidFill>
                  <a:schemeClr val="accent3">
                    <a:lumMod val="50000"/>
                  </a:schemeClr>
                </a:solidFill>
              </a:rPr>
              <a:t>Tour of New Library</a:t>
            </a:r>
            <a:endParaRPr lang="en-CA" sz="2400" dirty="0">
              <a:solidFill>
                <a:schemeClr val="accent3">
                  <a:lumMod val="50000"/>
                </a:schemeClr>
              </a:solidFill>
            </a:endParaRPr>
          </a:p>
        </p:txBody>
      </p:sp>
    </p:spTree>
    <p:extLst>
      <p:ext uri="{BB962C8B-B14F-4D97-AF65-F5344CB8AC3E}">
        <p14:creationId xmlns:p14="http://schemas.microsoft.com/office/powerpoint/2010/main" val="1373612858"/>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dirty="0"/>
              <a:t>CFUW </a:t>
            </a:r>
            <a:r>
              <a:rPr lang="en-CA" dirty="0" smtClean="0"/>
              <a:t>Regina 100 </a:t>
            </a:r>
            <a:r>
              <a:rPr lang="en-CA" dirty="0"/>
              <a:t>year celebration 	</a:t>
            </a:r>
            <a:r>
              <a:rPr lang="en-CA" dirty="0" smtClean="0"/>
              <a:t>a </a:t>
            </a:r>
            <a:r>
              <a:rPr lang="en-CA" dirty="0"/>
              <a:t>‘collective’ </a:t>
            </a:r>
            <a:r>
              <a:rPr lang="en-CA" dirty="0" smtClean="0"/>
              <a:t>of  past </a:t>
            </a:r>
            <a:r>
              <a:rPr lang="en-CA" dirty="0"/>
              <a:t>presidents</a:t>
            </a:r>
            <a:br>
              <a:rPr lang="en-CA" dirty="0"/>
            </a:b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62100" y="1887934"/>
            <a:ext cx="6063948" cy="3979466"/>
          </a:xfrm>
        </p:spPr>
      </p:pic>
    </p:spTree>
    <p:extLst>
      <p:ext uri="{BB962C8B-B14F-4D97-AF65-F5344CB8AC3E}">
        <p14:creationId xmlns:p14="http://schemas.microsoft.com/office/powerpoint/2010/main" val="1326190998"/>
      </p:ext>
    </p:extLst>
  </p:cSld>
  <p:clrMapOvr>
    <a:masterClrMapping/>
  </p:clrMapOvr>
  <mc:AlternateContent xmlns:mc="http://schemas.openxmlformats.org/markup-compatibility/2006" xmlns:p14="http://schemas.microsoft.com/office/powerpoint/2010/main">
    <mc:Choice Requires="p14">
      <p:transition spd="slow" p14:dur="2000" advClick="0" advTm="6000">
        <p:fade/>
      </p:transition>
    </mc:Choice>
    <mc:Fallback xmlns="">
      <p:transition spd="slow" advClick="0" advTm="6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741"/>
            <a:ext cx="8229600" cy="1143000"/>
          </a:xfrm>
        </p:spPr>
        <p:txBody>
          <a:bodyPr>
            <a:normAutofit/>
          </a:bodyPr>
          <a:lstStyle/>
          <a:p>
            <a:r>
              <a:rPr lang="en-CA" dirty="0" smtClean="0"/>
              <a:t>St. John’s</a:t>
            </a:r>
            <a:endParaRPr lang="en-CA" dirty="0">
              <a:solidFill>
                <a:schemeClr val="accent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999" y="1075685"/>
            <a:ext cx="5469651" cy="1772488"/>
          </a:xfrm>
          <a:prstGeom prst="rect">
            <a:avLst/>
          </a:prstGeom>
        </p:spPr>
      </p:pic>
      <p:sp>
        <p:nvSpPr>
          <p:cNvPr id="4" name="TextBox 3"/>
          <p:cNvSpPr txBox="1"/>
          <p:nvPr/>
        </p:nvSpPr>
        <p:spPr>
          <a:xfrm>
            <a:off x="5581650" y="715929"/>
            <a:ext cx="2297779" cy="1569660"/>
          </a:xfrm>
          <a:prstGeom prst="rect">
            <a:avLst/>
          </a:prstGeom>
          <a:noFill/>
        </p:spPr>
        <p:txBody>
          <a:bodyPr wrap="square" rtlCol="0">
            <a:spAutoFit/>
          </a:bodyPr>
          <a:lstStyle/>
          <a:p>
            <a:r>
              <a:rPr lang="en-CA" sz="2400" dirty="0" smtClean="0">
                <a:solidFill>
                  <a:schemeClr val="accent1"/>
                </a:solidFill>
                <a:latin typeface="HelveticaNeue"/>
              </a:rPr>
              <a:t>Open </a:t>
            </a:r>
            <a:r>
              <a:rPr lang="en-CA" sz="2400" dirty="0">
                <a:solidFill>
                  <a:schemeClr val="accent1"/>
                </a:solidFill>
                <a:latin typeface="HelveticaNeue"/>
              </a:rPr>
              <a:t>house and Membership Tea</a:t>
            </a:r>
            <a:endParaRPr lang="en-CA"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7464" y="2197370"/>
            <a:ext cx="2466058" cy="3288077"/>
          </a:xfrm>
          <a:prstGeom prst="rect">
            <a:avLst/>
          </a:prstGeom>
        </p:spPr>
      </p:pic>
      <p:sp>
        <p:nvSpPr>
          <p:cNvPr id="7" name="TextBox 6"/>
          <p:cNvSpPr txBox="1"/>
          <p:nvPr/>
        </p:nvSpPr>
        <p:spPr>
          <a:xfrm>
            <a:off x="7011411" y="5485447"/>
            <a:ext cx="1736035" cy="830997"/>
          </a:xfrm>
          <a:prstGeom prst="rect">
            <a:avLst/>
          </a:prstGeom>
          <a:noFill/>
        </p:spPr>
        <p:txBody>
          <a:bodyPr wrap="square" rtlCol="0">
            <a:spAutoFit/>
          </a:bodyPr>
          <a:lstStyle/>
          <a:p>
            <a:r>
              <a:rPr lang="en-CA" sz="2400" dirty="0">
                <a:solidFill>
                  <a:schemeClr val="tx2">
                    <a:lumMod val="60000"/>
                    <a:lumOff val="40000"/>
                  </a:schemeClr>
                </a:solidFill>
                <a:latin typeface="HelveticaNeue"/>
              </a:rPr>
              <a:t>Garden Outing</a:t>
            </a:r>
            <a:endParaRPr lang="en-CA" sz="24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999" y="2960618"/>
            <a:ext cx="3271811" cy="1836997"/>
          </a:xfrm>
          <a:prstGeom prst="rect">
            <a:avLst/>
          </a:prstGeom>
        </p:spPr>
      </p:pic>
      <p:sp>
        <p:nvSpPr>
          <p:cNvPr id="10" name="TextBox 9"/>
          <p:cNvSpPr txBox="1"/>
          <p:nvPr/>
        </p:nvSpPr>
        <p:spPr>
          <a:xfrm>
            <a:off x="112000" y="4910060"/>
            <a:ext cx="2674744" cy="1477328"/>
          </a:xfrm>
          <a:prstGeom prst="rect">
            <a:avLst/>
          </a:prstGeom>
          <a:noFill/>
        </p:spPr>
        <p:txBody>
          <a:bodyPr wrap="square" rtlCol="0">
            <a:spAutoFit/>
          </a:bodyPr>
          <a:lstStyle/>
          <a:p>
            <a:r>
              <a:rPr lang="en-CA" sz="2400" dirty="0">
                <a:solidFill>
                  <a:schemeClr val="tx2">
                    <a:lumMod val="60000"/>
                    <a:lumOff val="40000"/>
                  </a:schemeClr>
                </a:solidFill>
                <a:latin typeface="HelveticaNeue"/>
              </a:rPr>
              <a:t>Ladies Who Lunch </a:t>
            </a:r>
            <a:endParaRPr lang="en-CA" sz="2400" dirty="0" smtClean="0">
              <a:solidFill>
                <a:schemeClr val="tx2">
                  <a:lumMod val="60000"/>
                  <a:lumOff val="40000"/>
                </a:schemeClr>
              </a:solidFill>
              <a:latin typeface="HelveticaNeue"/>
            </a:endParaRPr>
          </a:p>
          <a:p>
            <a:r>
              <a:rPr lang="en-CA" sz="2400" dirty="0" smtClean="0">
                <a:solidFill>
                  <a:schemeClr val="tx2">
                    <a:lumMod val="60000"/>
                    <a:lumOff val="40000"/>
                  </a:schemeClr>
                </a:solidFill>
                <a:latin typeface="HelveticaNeue"/>
              </a:rPr>
              <a:t>Interest </a:t>
            </a:r>
            <a:r>
              <a:rPr lang="en-CA" sz="2400" dirty="0">
                <a:solidFill>
                  <a:schemeClr val="tx2">
                    <a:lumMod val="60000"/>
                    <a:lumOff val="40000"/>
                  </a:schemeClr>
                </a:solidFill>
                <a:latin typeface="HelveticaNeue"/>
              </a:rPr>
              <a:t>Group</a:t>
            </a:r>
            <a:r>
              <a:rPr lang="en-CA" dirty="0">
                <a:solidFill>
                  <a:schemeClr val="tx2">
                    <a:lumMod val="60000"/>
                    <a:lumOff val="40000"/>
                  </a:schemeClr>
                </a:solidFill>
                <a:latin typeface="Arial" panose="020B0604020202020204" pitchFamily="34" charset="0"/>
              </a:rPr>
              <a:t/>
            </a:r>
            <a:br>
              <a:rPr lang="en-CA" dirty="0">
                <a:solidFill>
                  <a:schemeClr val="tx2">
                    <a:lumMod val="60000"/>
                    <a:lumOff val="40000"/>
                  </a:schemeClr>
                </a:solidFill>
                <a:latin typeface="Arial" panose="020B0604020202020204" pitchFamily="34" charset="0"/>
              </a:rPr>
            </a:br>
            <a:endParaRPr lang="en-CA" dirty="0"/>
          </a:p>
        </p:txBody>
      </p:sp>
      <p:pic>
        <p:nvPicPr>
          <p:cNvPr id="11"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3810" y="2848173"/>
            <a:ext cx="3214007" cy="2410506"/>
          </a:xfrm>
          <a:prstGeom prst="rect">
            <a:avLst/>
          </a:prstGeom>
        </p:spPr>
      </p:pic>
      <p:sp>
        <p:nvSpPr>
          <p:cNvPr id="12" name="TextBox 11"/>
          <p:cNvSpPr txBox="1"/>
          <p:nvPr/>
        </p:nvSpPr>
        <p:spPr>
          <a:xfrm>
            <a:off x="2774287" y="5258679"/>
            <a:ext cx="3494644" cy="830997"/>
          </a:xfrm>
          <a:prstGeom prst="rect">
            <a:avLst/>
          </a:prstGeom>
          <a:noFill/>
        </p:spPr>
        <p:txBody>
          <a:bodyPr wrap="square" rtlCol="0">
            <a:spAutoFit/>
          </a:bodyPr>
          <a:lstStyle/>
          <a:p>
            <a:r>
              <a:rPr lang="en-CA" sz="2400" dirty="0">
                <a:solidFill>
                  <a:schemeClr val="tx2">
                    <a:lumMod val="60000"/>
                    <a:lumOff val="40000"/>
                  </a:schemeClr>
                </a:solidFill>
                <a:latin typeface="HelveticaNeue"/>
              </a:rPr>
              <a:t>Alley Cats Bowling Awards Breakfast</a:t>
            </a:r>
            <a:endParaRPr lang="en-CA" sz="2400" dirty="0"/>
          </a:p>
        </p:txBody>
      </p:sp>
    </p:spTree>
    <p:extLst>
      <p:ext uri="{BB962C8B-B14F-4D97-AF65-F5344CB8AC3E}">
        <p14:creationId xmlns:p14="http://schemas.microsoft.com/office/powerpoint/2010/main" val="3549453755"/>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Only in Newfoundland!</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148595"/>
            <a:ext cx="7981950" cy="5337930"/>
          </a:xfrm>
          <a:prstGeom prst="rect">
            <a:avLst/>
          </a:prstGeom>
        </p:spPr>
      </p:pic>
      <p:sp>
        <p:nvSpPr>
          <p:cNvPr id="4" name="Rectangle 3"/>
          <p:cNvSpPr/>
          <p:nvPr/>
        </p:nvSpPr>
        <p:spPr>
          <a:xfrm>
            <a:off x="2807991" y="4996934"/>
            <a:ext cx="3528017" cy="646331"/>
          </a:xfrm>
          <a:prstGeom prst="rect">
            <a:avLst/>
          </a:prstGeom>
        </p:spPr>
        <p:txBody>
          <a:bodyPr wrap="none">
            <a:spAutoFit/>
          </a:bodyPr>
          <a:lstStyle/>
          <a:p>
            <a:r>
              <a:rPr lang="en-CA" sz="3600" dirty="0">
                <a:solidFill>
                  <a:srgbClr val="FFC000"/>
                </a:solidFill>
                <a:latin typeface="HelveticaNeue"/>
              </a:rPr>
              <a:t>Women on Tap </a:t>
            </a:r>
            <a:endParaRPr lang="en-CA" sz="3600" dirty="0">
              <a:solidFill>
                <a:srgbClr val="FFC000"/>
              </a:solidFill>
            </a:endParaRPr>
          </a:p>
        </p:txBody>
      </p:sp>
    </p:spTree>
    <p:extLst>
      <p:ext uri="{BB962C8B-B14F-4D97-AF65-F5344CB8AC3E}">
        <p14:creationId xmlns:p14="http://schemas.microsoft.com/office/powerpoint/2010/main" val="935090484"/>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Kelowna/Vernon</a:t>
            </a:r>
            <a:endParaRPr lang="en-CA"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0644" y="1417638"/>
            <a:ext cx="8046156" cy="4525963"/>
          </a:xfrm>
          <a:prstGeom prst="rect">
            <a:avLst/>
          </a:prstGeom>
        </p:spPr>
      </p:pic>
    </p:spTree>
    <p:extLst>
      <p:ext uri="{BB962C8B-B14F-4D97-AF65-F5344CB8AC3E}">
        <p14:creationId xmlns:p14="http://schemas.microsoft.com/office/powerpoint/2010/main" val="4108539783"/>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Study Groups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solidFill>
                  <a:srgbClr val="008000"/>
                </a:solidFill>
              </a:rPr>
              <a:t>Aboriginal </a:t>
            </a:r>
            <a:r>
              <a:rPr lang="en-CA" dirty="0">
                <a:solidFill>
                  <a:srgbClr val="008000"/>
                </a:solidFill>
              </a:rPr>
              <a:t>Affairs</a:t>
            </a:r>
          </a:p>
          <a:p>
            <a:r>
              <a:rPr lang="en-CA" dirty="0" smtClean="0">
                <a:solidFill>
                  <a:srgbClr val="008000"/>
                </a:solidFill>
              </a:rPr>
              <a:t>Child </a:t>
            </a:r>
            <a:r>
              <a:rPr lang="en-CA" dirty="0">
                <a:solidFill>
                  <a:srgbClr val="008000"/>
                </a:solidFill>
              </a:rPr>
              <a:t>Care</a:t>
            </a:r>
          </a:p>
          <a:p>
            <a:r>
              <a:rPr lang="en-CA" dirty="0">
                <a:solidFill>
                  <a:srgbClr val="008000"/>
                </a:solidFill>
              </a:rPr>
              <a:t>Environment</a:t>
            </a:r>
          </a:p>
          <a:p>
            <a:r>
              <a:rPr lang="en-CA" dirty="0">
                <a:solidFill>
                  <a:srgbClr val="008000"/>
                </a:solidFill>
              </a:rPr>
              <a:t>Status of Women</a:t>
            </a:r>
          </a:p>
          <a:p>
            <a:r>
              <a:rPr lang="en-CA" dirty="0">
                <a:solidFill>
                  <a:srgbClr val="008000"/>
                </a:solidFill>
              </a:rPr>
              <a:t>STEM Education (science, technology, engineering and mathematics) </a:t>
            </a:r>
          </a:p>
          <a:p>
            <a:r>
              <a:rPr lang="en-CA" dirty="0" smtClean="0">
                <a:solidFill>
                  <a:srgbClr val="008000"/>
                </a:solidFill>
              </a:rPr>
              <a:t>Universities</a:t>
            </a:r>
          </a:p>
          <a:p>
            <a:r>
              <a:rPr lang="en-CA" dirty="0" smtClean="0">
                <a:solidFill>
                  <a:srgbClr val="008000"/>
                </a:solidFill>
              </a:rPr>
              <a:t>Afghan women</a:t>
            </a:r>
            <a:endParaRPr lang="en-CA" dirty="0">
              <a:solidFill>
                <a:srgbClr val="008000"/>
              </a:solidFill>
            </a:endParaRPr>
          </a:p>
          <a:p>
            <a:pPr marL="0" indent="0">
              <a:buNone/>
            </a:pPr>
            <a:endParaRPr lang="en-CA" dirty="0">
              <a:solidFill>
                <a:srgbClr val="008000"/>
              </a:solidFill>
            </a:endParaRPr>
          </a:p>
          <a:p>
            <a:pPr marL="0" indent="0" algn="ctr">
              <a:buNone/>
            </a:pPr>
            <a:r>
              <a:rPr lang="en-CA" dirty="0" smtClean="0">
                <a:solidFill>
                  <a:srgbClr val="008000"/>
                </a:solidFill>
              </a:rPr>
              <a:t>Connecting women </a:t>
            </a:r>
            <a:r>
              <a:rPr lang="en-CA" dirty="0">
                <a:solidFill>
                  <a:srgbClr val="008000"/>
                </a:solidFill>
              </a:rPr>
              <a:t>across the </a:t>
            </a:r>
            <a:r>
              <a:rPr lang="en-CA" dirty="0" smtClean="0">
                <a:solidFill>
                  <a:srgbClr val="008000"/>
                </a:solidFill>
              </a:rPr>
              <a:t>country</a:t>
            </a:r>
            <a:endParaRPr lang="en-CA" dirty="0">
              <a:solidFill>
                <a:srgbClr val="008000"/>
              </a:solidFill>
            </a:endParaRPr>
          </a:p>
        </p:txBody>
      </p:sp>
    </p:spTree>
    <p:extLst>
      <p:ext uri="{BB962C8B-B14F-4D97-AF65-F5344CB8AC3E}">
        <p14:creationId xmlns:p14="http://schemas.microsoft.com/office/powerpoint/2010/main" val="2654157347"/>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pPr marL="0" indent="0">
              <a:buNone/>
            </a:pPr>
            <a:r>
              <a:rPr lang="en-US" dirty="0" smtClean="0"/>
              <a:t>“I had joined a study group through CFUW…started researching the laws…astonished to discover we were far below standards”</a:t>
            </a:r>
          </a:p>
          <a:p>
            <a:pPr marL="0" indent="0">
              <a:buNone/>
            </a:pPr>
            <a:endParaRPr lang="en-US" dirty="0"/>
          </a:p>
          <a:p>
            <a:pPr marL="457200" lvl="1" indent="0" algn="r">
              <a:buNone/>
            </a:pPr>
            <a:r>
              <a:rPr lang="en-US" dirty="0" smtClean="0"/>
              <a:t>Susanna June </a:t>
            </a:r>
            <a:r>
              <a:rPr lang="en-US" dirty="0" err="1" smtClean="0"/>
              <a:t>Menzies</a:t>
            </a:r>
            <a:r>
              <a:rPr lang="en-US" dirty="0" smtClean="0"/>
              <a:t>, </a:t>
            </a:r>
          </a:p>
          <a:p>
            <a:pPr marL="457200" lvl="1" indent="0" algn="r">
              <a:buNone/>
            </a:pPr>
            <a:r>
              <a:rPr lang="en-US" dirty="0" smtClean="0"/>
              <a:t>Manitoba Action Committee </a:t>
            </a:r>
          </a:p>
          <a:p>
            <a:pPr marL="457200" lvl="1" indent="0" algn="r">
              <a:buNone/>
            </a:pPr>
            <a:r>
              <a:rPr lang="en-US" dirty="0" smtClean="0"/>
              <a:t>on the Status of Women</a:t>
            </a:r>
            <a:endParaRPr lang="en-US" dirty="0"/>
          </a:p>
        </p:txBody>
      </p:sp>
    </p:spTree>
    <p:extLst>
      <p:ext uri="{BB962C8B-B14F-4D97-AF65-F5344CB8AC3E}">
        <p14:creationId xmlns:p14="http://schemas.microsoft.com/office/powerpoint/2010/main" val="3411505324"/>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249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President’s Cruise – Literary Legends by Land and Sea, May 2014</a:t>
            </a:r>
            <a:r>
              <a:rPr lang="en-CA" dirty="0"/>
              <a:t/>
            </a:r>
            <a:br>
              <a:rPr lang="en-CA" dirty="0"/>
            </a:br>
            <a:r>
              <a:rPr lang="en-CA" dirty="0"/>
              <a:t/>
            </a:r>
            <a:br>
              <a:rPr lang="en-CA" dirty="0"/>
            </a:br>
            <a:r>
              <a:rPr lang="en-US" dirty="0"/>
              <a:t> </a:t>
            </a:r>
            <a:r>
              <a:rPr lang="en-CA" dirty="0"/>
              <a:t/>
            </a:r>
            <a:br>
              <a:rPr lang="en-CA" dirty="0"/>
            </a:br>
            <a:endParaRPr lang="en-CA" dirty="0"/>
          </a:p>
        </p:txBody>
      </p:sp>
      <p:pic>
        <p:nvPicPr>
          <p:cNvPr id="4" name="Content Placeholder 3"/>
          <p:cNvPicPr>
            <a:picLocks noGrp="1" noChangeAspect="1"/>
          </p:cNvPicPr>
          <p:nvPr>
            <p:ph idx="1"/>
          </p:nvPr>
        </p:nvPicPr>
        <p:blipFill>
          <a:blip r:embed="rId2"/>
          <a:stretch>
            <a:fillRect/>
          </a:stretch>
        </p:blipFill>
        <p:spPr>
          <a:xfrm>
            <a:off x="1809750" y="2020094"/>
            <a:ext cx="5524500" cy="3686175"/>
          </a:xfrm>
          <a:prstGeom prst="rect">
            <a:avLst/>
          </a:prstGeom>
        </p:spPr>
      </p:pic>
    </p:spTree>
    <p:extLst>
      <p:ext uri="{BB962C8B-B14F-4D97-AF65-F5344CB8AC3E}">
        <p14:creationId xmlns:p14="http://schemas.microsoft.com/office/powerpoint/2010/main" val="1965268025"/>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1051"/>
          </a:xfrm>
        </p:spPr>
        <p:txBody>
          <a:bodyPr>
            <a:normAutofit/>
          </a:bodyPr>
          <a:lstStyle/>
          <a:p>
            <a:r>
              <a:rPr lang="en-CA" sz="3200" dirty="0" smtClean="0"/>
              <a:t>AND …</a:t>
            </a:r>
            <a:endParaRPr lang="en-CA" sz="3200" dirty="0"/>
          </a:p>
        </p:txBody>
      </p:sp>
      <p:sp>
        <p:nvSpPr>
          <p:cNvPr id="3" name="TextBox 2"/>
          <p:cNvSpPr txBox="1"/>
          <p:nvPr/>
        </p:nvSpPr>
        <p:spPr>
          <a:xfrm>
            <a:off x="457200" y="1225689"/>
            <a:ext cx="8534400" cy="4031873"/>
          </a:xfrm>
          <a:prstGeom prst="rect">
            <a:avLst/>
          </a:prstGeom>
          <a:noFill/>
        </p:spPr>
        <p:txBody>
          <a:bodyPr wrap="square" rtlCol="0">
            <a:spAutoFit/>
          </a:bodyPr>
          <a:lstStyle/>
          <a:p>
            <a:pPr marL="457200" lvl="0" indent="-457200">
              <a:buFont typeface="Arial"/>
              <a:buChar char="•"/>
            </a:pPr>
            <a:r>
              <a:rPr lang="en-US" sz="3200" dirty="0" smtClean="0">
                <a:solidFill>
                  <a:srgbClr val="008000"/>
                </a:solidFill>
              </a:rPr>
              <a:t>Annual </a:t>
            </a:r>
            <a:r>
              <a:rPr lang="en-US" sz="3200" dirty="0">
                <a:solidFill>
                  <a:srgbClr val="008000"/>
                </a:solidFill>
              </a:rPr>
              <a:t>Meeting conferences with training </a:t>
            </a:r>
            <a:r>
              <a:rPr lang="en-US" sz="3200" dirty="0" smtClean="0">
                <a:solidFill>
                  <a:srgbClr val="008000"/>
                </a:solidFill>
              </a:rPr>
              <a:t>workshops</a:t>
            </a:r>
            <a:endParaRPr lang="en-US" sz="3200" dirty="0">
              <a:solidFill>
                <a:srgbClr val="008000"/>
              </a:solidFill>
            </a:endParaRPr>
          </a:p>
          <a:p>
            <a:pPr marL="457200" lvl="0" indent="-457200">
              <a:buFont typeface="Arial" panose="020B0604020202020204" pitchFamily="34" charset="0"/>
              <a:buChar char="•"/>
            </a:pPr>
            <a:endParaRPr lang="en-US" sz="3200" dirty="0">
              <a:solidFill>
                <a:srgbClr val="008000"/>
              </a:solidFill>
            </a:endParaRPr>
          </a:p>
          <a:p>
            <a:pPr marL="457200" lvl="0" indent="-457200">
              <a:buFont typeface="Arial" panose="020B0604020202020204" pitchFamily="34" charset="0"/>
              <a:buChar char="•"/>
            </a:pPr>
            <a:r>
              <a:rPr lang="en-US" sz="3200" dirty="0">
                <a:solidFill>
                  <a:srgbClr val="008000"/>
                </a:solidFill>
              </a:rPr>
              <a:t>Training material and support for Clubs through the Regional Directors </a:t>
            </a:r>
          </a:p>
          <a:p>
            <a:pPr marL="457200" lvl="0" indent="-457200">
              <a:buFont typeface="Arial" panose="020B0604020202020204" pitchFamily="34" charset="0"/>
              <a:buChar char="•"/>
            </a:pPr>
            <a:endParaRPr lang="en-US" sz="3200" dirty="0">
              <a:solidFill>
                <a:srgbClr val="008000"/>
              </a:solidFill>
            </a:endParaRPr>
          </a:p>
          <a:p>
            <a:pPr marL="457200" lvl="0" indent="-457200">
              <a:buFont typeface="Arial" panose="020B0604020202020204" pitchFamily="34" charset="0"/>
              <a:buChar char="•"/>
            </a:pPr>
            <a:r>
              <a:rPr lang="en-US" sz="3200" dirty="0" smtClean="0">
                <a:solidFill>
                  <a:srgbClr val="008000"/>
                </a:solidFill>
              </a:rPr>
              <a:t>Newsletters: News </a:t>
            </a:r>
            <a:r>
              <a:rPr lang="en-US" sz="3200" dirty="0">
                <a:solidFill>
                  <a:srgbClr val="008000"/>
                </a:solidFill>
              </a:rPr>
              <a:t>and Updates, Press </a:t>
            </a:r>
            <a:r>
              <a:rPr lang="en-US" sz="3200" dirty="0" smtClean="0">
                <a:solidFill>
                  <a:srgbClr val="008000"/>
                </a:solidFill>
              </a:rPr>
              <a:t>Agency, Communicator, Week in Review</a:t>
            </a:r>
            <a:endParaRPr lang="en-US" sz="3200" dirty="0">
              <a:solidFill>
                <a:srgbClr val="008000"/>
              </a:solidFill>
            </a:endParaRPr>
          </a:p>
        </p:txBody>
      </p:sp>
    </p:spTree>
    <p:extLst>
      <p:ext uri="{BB962C8B-B14F-4D97-AF65-F5344CB8AC3E}">
        <p14:creationId xmlns:p14="http://schemas.microsoft.com/office/powerpoint/2010/main" val="2968702515"/>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Local Action</a:t>
            </a:r>
            <a:endParaRPr lang="en-CA" dirty="0"/>
          </a:p>
        </p:txBody>
      </p:sp>
      <p:sp>
        <p:nvSpPr>
          <p:cNvPr id="3" name="Content Placeholder 2"/>
          <p:cNvSpPr>
            <a:spLocks noGrp="1"/>
          </p:cNvSpPr>
          <p:nvPr>
            <p:ph idx="1"/>
          </p:nvPr>
        </p:nvSpPr>
        <p:spPr/>
        <p:txBody>
          <a:bodyPr>
            <a:normAutofit/>
          </a:bodyPr>
          <a:lstStyle/>
          <a:p>
            <a:r>
              <a:rPr lang="en-CA" dirty="0" smtClean="0">
                <a:solidFill>
                  <a:srgbClr val="008000"/>
                </a:solidFill>
              </a:rPr>
              <a:t>Soup sisters</a:t>
            </a:r>
          </a:p>
          <a:p>
            <a:r>
              <a:rPr lang="en-CA" dirty="0" smtClean="0">
                <a:solidFill>
                  <a:srgbClr val="008000"/>
                </a:solidFill>
              </a:rPr>
              <a:t>Support for shelters</a:t>
            </a:r>
          </a:p>
          <a:p>
            <a:r>
              <a:rPr lang="en-CA" dirty="0" smtClean="0">
                <a:solidFill>
                  <a:srgbClr val="008000"/>
                </a:solidFill>
              </a:rPr>
              <a:t>Shoe boxes</a:t>
            </a:r>
          </a:p>
          <a:p>
            <a:r>
              <a:rPr lang="en-CA" dirty="0" smtClean="0">
                <a:solidFill>
                  <a:srgbClr val="008000"/>
                </a:solidFill>
              </a:rPr>
              <a:t>Reading in schools</a:t>
            </a:r>
          </a:p>
          <a:p>
            <a:r>
              <a:rPr lang="en-CA" dirty="0" smtClean="0">
                <a:solidFill>
                  <a:srgbClr val="008000"/>
                </a:solidFill>
              </a:rPr>
              <a:t>Help for women re-entering the work force Creative art programs </a:t>
            </a:r>
          </a:p>
          <a:p>
            <a:r>
              <a:rPr lang="en-CA" dirty="0" smtClean="0">
                <a:solidFill>
                  <a:srgbClr val="008000"/>
                </a:solidFill>
              </a:rPr>
              <a:t>Community Gardening </a:t>
            </a:r>
          </a:p>
          <a:p>
            <a:endParaRPr lang="en-CA" dirty="0"/>
          </a:p>
        </p:txBody>
      </p:sp>
    </p:spTree>
    <p:extLst>
      <p:ext uri="{BB962C8B-B14F-4D97-AF65-F5344CB8AC3E}">
        <p14:creationId xmlns:p14="http://schemas.microsoft.com/office/powerpoint/2010/main" val="2952510011"/>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Presenting a cheque for $2500 to the MUN Foodbank, Nfld.</a:t>
            </a:r>
            <a:endParaRPr lang="en-CA" sz="28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729" y="1417639"/>
            <a:ext cx="3463471" cy="2293120"/>
          </a:xfrm>
          <a:prstGeom prst="rect">
            <a:avLst/>
          </a:prstGeom>
        </p:spPr>
      </p:pic>
      <p:sp>
        <p:nvSpPr>
          <p:cNvPr id="4" name="Rectangle 3"/>
          <p:cNvSpPr/>
          <p:nvPr/>
        </p:nvSpPr>
        <p:spPr>
          <a:xfrm>
            <a:off x="590550" y="3840634"/>
            <a:ext cx="4572000" cy="273473"/>
          </a:xfrm>
          <a:prstGeom prst="rect">
            <a:avLst/>
          </a:prstGeom>
        </p:spPr>
        <p:txBody>
          <a:bodyPr>
            <a:spAutoFit/>
          </a:bodyPr>
          <a:lstStyle/>
          <a:p>
            <a:pPr>
              <a:lnSpc>
                <a:spcPct val="107000"/>
              </a:lnSpc>
              <a:spcAft>
                <a:spcPts val="0"/>
              </a:spcAft>
            </a:pPr>
            <a:r>
              <a:rPr lang="en-US" sz="1100" b="1" dirty="0">
                <a:latin typeface="Calibri" panose="020F0502020204030204" pitchFamily="34" charset="0"/>
                <a:ea typeface="Calibri" panose="020F0502020204030204" pitchFamily="34" charset="0"/>
                <a:cs typeface="Arial" panose="020B060402020202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86000" y="2274838"/>
            <a:ext cx="4572000" cy="923330"/>
          </a:xfrm>
          <a:prstGeom prst="rect">
            <a:avLst/>
          </a:prstGeom>
        </p:spPr>
        <p:txBody>
          <a:bodyPr>
            <a:spAutoFit/>
          </a:bodyPr>
          <a:lstStyle/>
          <a:p>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endParaRPr lang="en-CA"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9179" y="1864668"/>
            <a:ext cx="4367621" cy="3275716"/>
          </a:xfrm>
          <a:prstGeom prst="rect">
            <a:avLst/>
          </a:prstGeom>
        </p:spPr>
      </p:pic>
      <p:sp>
        <p:nvSpPr>
          <p:cNvPr id="7" name="TextBox 6"/>
          <p:cNvSpPr txBox="1"/>
          <p:nvPr/>
        </p:nvSpPr>
        <p:spPr>
          <a:xfrm>
            <a:off x="32929" y="4567958"/>
            <a:ext cx="4286250" cy="1384995"/>
          </a:xfrm>
          <a:prstGeom prst="rect">
            <a:avLst/>
          </a:prstGeom>
          <a:noFill/>
        </p:spPr>
        <p:txBody>
          <a:bodyPr wrap="square" rtlCol="0">
            <a:spAutoFit/>
          </a:bodyPr>
          <a:lstStyle/>
          <a:p>
            <a:r>
              <a:rPr lang="en-CA" sz="2800" dirty="0">
                <a:solidFill>
                  <a:schemeClr val="tx2">
                    <a:lumMod val="60000"/>
                    <a:lumOff val="40000"/>
                  </a:schemeClr>
                </a:solidFill>
                <a:latin typeface="HelveticaNeue"/>
              </a:rPr>
              <a:t>Preparing to serve lunch to residents in need – St. John’s</a:t>
            </a:r>
            <a:endParaRPr lang="en-CA" sz="2800" dirty="0"/>
          </a:p>
        </p:txBody>
      </p:sp>
    </p:spTree>
    <p:extLst>
      <p:ext uri="{BB962C8B-B14F-4D97-AF65-F5344CB8AC3E}">
        <p14:creationId xmlns:p14="http://schemas.microsoft.com/office/powerpoint/2010/main" val="2061618798"/>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CFUW Moncton</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Rectangle 3"/>
          <p:cNvSpPr/>
          <p:nvPr/>
        </p:nvSpPr>
        <p:spPr>
          <a:xfrm>
            <a:off x="457200" y="1582340"/>
            <a:ext cx="8001000" cy="3508653"/>
          </a:xfrm>
          <a:prstGeom prst="rect">
            <a:avLst/>
          </a:prstGeom>
        </p:spPr>
        <p:txBody>
          <a:bodyPr wrap="square">
            <a:spAutoFit/>
          </a:bodyPr>
          <a:lstStyle/>
          <a:p>
            <a:pPr marL="76200" fontAlgn="base"/>
            <a:r>
              <a:rPr lang="en-CA" sz="2800" dirty="0" smtClean="0">
                <a:solidFill>
                  <a:schemeClr val="accent1"/>
                </a:solidFill>
                <a:latin typeface="Symbol" panose="05050102010706020507" pitchFamily="18" charset="2"/>
              </a:rPr>
              <a:t>·</a:t>
            </a:r>
            <a:r>
              <a:rPr lang="en-CA" sz="2800" dirty="0" smtClean="0">
                <a:solidFill>
                  <a:schemeClr val="accent1"/>
                </a:solidFill>
                <a:latin typeface="Times New Roman" panose="02020603050405020304" pitchFamily="18" charset="0"/>
              </a:rPr>
              <a:t>  </a:t>
            </a:r>
            <a:r>
              <a:rPr lang="en-CA" sz="2800" dirty="0" smtClean="0">
                <a:solidFill>
                  <a:srgbClr val="008000"/>
                </a:solidFill>
                <a:latin typeface="Arial" panose="020B0604020202020204" pitchFamily="34" charset="0"/>
              </a:rPr>
              <a:t>Attended  Aboriginal “Sisters in Spirit Vigil” at NB Community College</a:t>
            </a:r>
          </a:p>
          <a:p>
            <a:pPr marL="76200" fontAlgn="base"/>
            <a:endParaRPr lang="en-CA" sz="2800" dirty="0" smtClean="0">
              <a:solidFill>
                <a:srgbClr val="008000"/>
              </a:solidFill>
              <a:latin typeface="Arial" panose="020B0604020202020204" pitchFamily="34" charset="0"/>
            </a:endParaRPr>
          </a:p>
          <a:p>
            <a:pPr marL="76200" fontAlgn="base"/>
            <a:endParaRPr lang="en-CA" dirty="0">
              <a:solidFill>
                <a:srgbClr val="008000"/>
              </a:solidFill>
              <a:latin typeface="HelveticaNeue"/>
            </a:endParaRPr>
          </a:p>
          <a:p>
            <a:pPr marL="76200" fontAlgn="base"/>
            <a:r>
              <a:rPr lang="en-CA" sz="2800" dirty="0" smtClean="0">
                <a:solidFill>
                  <a:srgbClr val="008000"/>
                </a:solidFill>
                <a:latin typeface="Symbol" panose="05050102010706020507" pitchFamily="18" charset="2"/>
              </a:rPr>
              <a:t> </a:t>
            </a:r>
            <a:r>
              <a:rPr lang="en-CA" sz="2800" dirty="0">
                <a:solidFill>
                  <a:srgbClr val="008000"/>
                </a:solidFill>
                <a:latin typeface="Symbol" panose="05050102010706020507" pitchFamily="18" charset="2"/>
              </a:rPr>
              <a:t>· </a:t>
            </a:r>
            <a:r>
              <a:rPr lang="en-CA" sz="700" dirty="0">
                <a:solidFill>
                  <a:srgbClr val="008000"/>
                </a:solidFill>
                <a:latin typeface="Times New Roman" panose="02020603050405020304" pitchFamily="18" charset="0"/>
              </a:rPr>
              <a:t>   </a:t>
            </a:r>
            <a:r>
              <a:rPr lang="en-CA" sz="2800" dirty="0" smtClean="0">
                <a:solidFill>
                  <a:srgbClr val="008000"/>
                </a:solidFill>
                <a:latin typeface="Arial" panose="020B0604020202020204" pitchFamily="34" charset="0"/>
              </a:rPr>
              <a:t>Donated to</a:t>
            </a:r>
            <a:r>
              <a:rPr lang="en-CA" sz="2800" dirty="0">
                <a:solidFill>
                  <a:srgbClr val="008000"/>
                </a:solidFill>
                <a:latin typeface="Arial" panose="020B0604020202020204" pitchFamily="34" charset="0"/>
              </a:rPr>
              <a:t> </a:t>
            </a:r>
            <a:r>
              <a:rPr lang="en-CA" sz="2800" dirty="0" smtClean="0">
                <a:solidFill>
                  <a:srgbClr val="008000"/>
                </a:solidFill>
                <a:latin typeface="Arial" panose="020B0604020202020204" pitchFamily="34" charset="0"/>
              </a:rPr>
              <a:t>“</a:t>
            </a:r>
            <a:r>
              <a:rPr lang="en-CA" sz="2800" dirty="0">
                <a:solidFill>
                  <a:srgbClr val="008000"/>
                </a:solidFill>
                <a:latin typeface="Arial" panose="020B0604020202020204" pitchFamily="34" charset="0"/>
              </a:rPr>
              <a:t>Loretta Saunders Scholarship Fund” for Aboriginal women,  in memory of a </a:t>
            </a:r>
            <a:r>
              <a:rPr lang="en-CA" sz="2800" dirty="0" smtClean="0">
                <a:solidFill>
                  <a:srgbClr val="008000"/>
                </a:solidFill>
                <a:latin typeface="Arial" panose="020B0604020202020204" pitchFamily="34" charset="0"/>
              </a:rPr>
              <a:t>young, murdered </a:t>
            </a:r>
            <a:r>
              <a:rPr lang="en-CA" sz="2800" dirty="0">
                <a:solidFill>
                  <a:srgbClr val="008000"/>
                </a:solidFill>
                <a:latin typeface="Arial" panose="020B0604020202020204" pitchFamily="34" charset="0"/>
              </a:rPr>
              <a:t>Aboriginal </a:t>
            </a:r>
            <a:r>
              <a:rPr lang="en-CA" sz="2800" dirty="0" smtClean="0">
                <a:solidFill>
                  <a:srgbClr val="008000"/>
                </a:solidFill>
                <a:latin typeface="Arial" panose="020B0604020202020204" pitchFamily="34" charset="0"/>
              </a:rPr>
              <a:t>woman</a:t>
            </a:r>
          </a:p>
          <a:p>
            <a:pPr marL="76200" fontAlgn="base"/>
            <a:endParaRPr lang="en-CA" dirty="0">
              <a:solidFill>
                <a:srgbClr val="000000"/>
              </a:solidFill>
              <a:latin typeface="HelveticaNeue"/>
            </a:endParaRPr>
          </a:p>
          <a:p>
            <a:pPr marL="76200" fontAlgn="base"/>
            <a:endParaRPr lang="en-CA" dirty="0">
              <a:solidFill>
                <a:srgbClr val="000000"/>
              </a:solidFill>
              <a:latin typeface="HelveticaNeue"/>
            </a:endParaRPr>
          </a:p>
        </p:txBody>
      </p:sp>
    </p:spTree>
    <p:extLst>
      <p:ext uri="{BB962C8B-B14F-4D97-AF65-F5344CB8AC3E}">
        <p14:creationId xmlns:p14="http://schemas.microsoft.com/office/powerpoint/2010/main" val="339508548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59800" cy="1143000"/>
          </a:xfrm>
        </p:spPr>
        <p:txBody>
          <a:bodyPr>
            <a:normAutofit fontScale="90000"/>
          </a:bodyPr>
          <a:lstStyle/>
          <a:p>
            <a:r>
              <a:rPr lang="en-CA" dirty="0" smtClean="0"/>
              <a:t>Shoeboxes for Shelters - Mississauga</a:t>
            </a:r>
            <a:endParaRPr lang="en-CA"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8056" y="3044285"/>
            <a:ext cx="3825025" cy="286876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026854"/>
            <a:ext cx="3019584" cy="226468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5161" y="3864428"/>
            <a:ext cx="3019584" cy="2264688"/>
          </a:xfrm>
          <a:prstGeom prst="rect">
            <a:avLst/>
          </a:prstGeom>
        </p:spPr>
      </p:pic>
    </p:spTree>
    <p:extLst>
      <p:ext uri="{BB962C8B-B14F-4D97-AF65-F5344CB8AC3E}">
        <p14:creationId xmlns:p14="http://schemas.microsoft.com/office/powerpoint/2010/main" val="3409475611"/>
      </p:ext>
    </p:extLst>
  </p:cSld>
  <p:clrMapOvr>
    <a:masterClrMapping/>
  </p:clrMapOvr>
  <mc:AlternateContent xmlns:mc="http://schemas.openxmlformats.org/markup-compatibility/2006" xmlns:p14="http://schemas.microsoft.com/office/powerpoint/2010/main">
    <mc:Choice Requires="p14">
      <p:transition spd="slow" p14:dur="2000" advClick="0" advTm="4000">
        <p:fade/>
      </p:transition>
    </mc:Choice>
    <mc:Fallback xmlns="">
      <p:transition spd="slow" advClick="0" advTm="4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0350" y="2840984"/>
            <a:ext cx="2391508" cy="2937717"/>
          </a:xfrm>
          <a:prstGeom prst="rect">
            <a:avLst/>
          </a:prstGeom>
        </p:spPr>
      </p:pic>
      <p:pic>
        <p:nvPicPr>
          <p:cNvPr id="5" name="Picture 4"/>
          <p:cNvPicPr>
            <a:picLocks noChangeAspect="1"/>
          </p:cNvPicPr>
          <p:nvPr/>
        </p:nvPicPr>
        <p:blipFill>
          <a:blip r:embed="rId3"/>
          <a:stretch>
            <a:fillRect/>
          </a:stretch>
        </p:blipFill>
        <p:spPr>
          <a:xfrm>
            <a:off x="5739277" y="2428312"/>
            <a:ext cx="1812530" cy="2579370"/>
          </a:xfrm>
          <a:prstGeom prst="rect">
            <a:avLst/>
          </a:prstGeom>
        </p:spPr>
      </p:pic>
      <p:sp>
        <p:nvSpPr>
          <p:cNvPr id="3" name="TextBox 2"/>
          <p:cNvSpPr txBox="1"/>
          <p:nvPr/>
        </p:nvSpPr>
        <p:spPr>
          <a:xfrm>
            <a:off x="165253" y="286439"/>
            <a:ext cx="8328752" cy="2554545"/>
          </a:xfrm>
          <a:prstGeom prst="rect">
            <a:avLst/>
          </a:prstGeom>
          <a:noFill/>
        </p:spPr>
        <p:txBody>
          <a:bodyPr wrap="square" rtlCol="0">
            <a:spAutoFit/>
          </a:bodyPr>
          <a:lstStyle/>
          <a:p>
            <a:r>
              <a:rPr lang="en-CA" sz="3200" dirty="0" smtClean="0">
                <a:solidFill>
                  <a:schemeClr val="accent1"/>
                </a:solidFill>
                <a:latin typeface="Arial"/>
                <a:cs typeface="Arial"/>
              </a:rPr>
              <a:t>CFUW Abbotsford</a:t>
            </a:r>
            <a:endParaRPr lang="en-CA" sz="3200" dirty="0">
              <a:solidFill>
                <a:schemeClr val="accent1"/>
              </a:solidFill>
              <a:latin typeface="Arial"/>
              <a:cs typeface="Arial"/>
            </a:endParaRPr>
          </a:p>
          <a:p>
            <a:r>
              <a:rPr lang="en-CA" sz="3200" dirty="0" smtClean="0">
                <a:solidFill>
                  <a:schemeClr val="accent1"/>
                </a:solidFill>
                <a:latin typeface="Arial"/>
                <a:cs typeface="Arial"/>
              </a:rPr>
              <a:t>  </a:t>
            </a:r>
          </a:p>
          <a:p>
            <a:r>
              <a:rPr lang="en-CA" sz="3200" dirty="0" smtClean="0">
                <a:solidFill>
                  <a:srgbClr val="008000"/>
                </a:solidFill>
                <a:latin typeface="Arial"/>
                <a:cs typeface="Arial"/>
              </a:rPr>
              <a:t>Art </a:t>
            </a:r>
            <a:r>
              <a:rPr lang="en-CA" sz="3200" dirty="0">
                <a:solidFill>
                  <a:srgbClr val="008000"/>
                </a:solidFill>
                <a:latin typeface="Arial"/>
                <a:cs typeface="Arial"/>
              </a:rPr>
              <a:t>Project </a:t>
            </a:r>
            <a:r>
              <a:rPr lang="en-CA" sz="3200" dirty="0" smtClean="0">
                <a:solidFill>
                  <a:srgbClr val="008000"/>
                </a:solidFill>
                <a:latin typeface="Arial"/>
                <a:cs typeface="Arial"/>
              </a:rPr>
              <a:t>with Women from the Warm Zone – a support service for street-entrenched women</a:t>
            </a:r>
            <a:endParaRPr lang="en-CA" sz="3200" dirty="0">
              <a:solidFill>
                <a:srgbClr val="008000"/>
              </a:solidFill>
              <a:latin typeface="Arial"/>
              <a:cs typeface="Arial"/>
            </a:endParaRPr>
          </a:p>
        </p:txBody>
      </p:sp>
      <p:sp>
        <p:nvSpPr>
          <p:cNvPr id="8" name="TextBox 7"/>
          <p:cNvSpPr txBox="1"/>
          <p:nvPr/>
        </p:nvSpPr>
        <p:spPr>
          <a:xfrm>
            <a:off x="3935024" y="4982857"/>
            <a:ext cx="4590744" cy="584775"/>
          </a:xfrm>
          <a:prstGeom prst="rect">
            <a:avLst/>
          </a:prstGeom>
          <a:noFill/>
        </p:spPr>
        <p:txBody>
          <a:bodyPr wrap="none" rtlCol="0">
            <a:spAutoFit/>
          </a:bodyPr>
          <a:lstStyle/>
          <a:p>
            <a:r>
              <a:rPr lang="en-CA" sz="3200" dirty="0" smtClean="0">
                <a:solidFill>
                  <a:srgbClr val="008000"/>
                </a:solidFill>
              </a:rPr>
              <a:t>A hanging made from keys</a:t>
            </a:r>
            <a:endParaRPr lang="en-CA" sz="3200" dirty="0">
              <a:solidFill>
                <a:srgbClr val="008000"/>
              </a:solidFill>
            </a:endParaRPr>
          </a:p>
        </p:txBody>
      </p:sp>
    </p:spTree>
    <p:extLst>
      <p:ext uri="{BB962C8B-B14F-4D97-AF65-F5344CB8AC3E}">
        <p14:creationId xmlns:p14="http://schemas.microsoft.com/office/powerpoint/2010/main" val="103247154"/>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solidFill>
                  <a:schemeClr val="tx2">
                    <a:lumMod val="60000"/>
                    <a:lumOff val="40000"/>
                  </a:schemeClr>
                </a:solidFill>
                <a:latin typeface="HelveticaNeue"/>
              </a:rPr>
              <a:t/>
            </a:r>
            <a:br>
              <a:rPr lang="en-CA" sz="3600" dirty="0" smtClean="0">
                <a:solidFill>
                  <a:schemeClr val="tx2">
                    <a:lumMod val="60000"/>
                    <a:lumOff val="40000"/>
                  </a:schemeClr>
                </a:solidFill>
                <a:latin typeface="HelveticaNeue"/>
              </a:rPr>
            </a:br>
            <a:r>
              <a:rPr lang="en-CA" sz="3600" dirty="0">
                <a:solidFill>
                  <a:schemeClr val="tx2">
                    <a:lumMod val="60000"/>
                    <a:lumOff val="40000"/>
                  </a:schemeClr>
                </a:solidFill>
                <a:latin typeface="HelveticaNeue"/>
              </a:rPr>
              <a:t/>
            </a:r>
            <a:br>
              <a:rPr lang="en-CA" sz="3600" dirty="0">
                <a:solidFill>
                  <a:schemeClr val="tx2">
                    <a:lumMod val="60000"/>
                    <a:lumOff val="40000"/>
                  </a:schemeClr>
                </a:solidFill>
                <a:latin typeface="HelveticaNeue"/>
              </a:rPr>
            </a:br>
            <a:r>
              <a:rPr lang="en-CA" sz="3600" dirty="0" smtClean="0">
                <a:solidFill>
                  <a:schemeClr val="tx2">
                    <a:lumMod val="60000"/>
                    <a:lumOff val="40000"/>
                  </a:schemeClr>
                </a:solidFill>
                <a:latin typeface="HelveticaNeue"/>
              </a:rPr>
              <a:t/>
            </a:r>
            <a:br>
              <a:rPr lang="en-CA" sz="3600" dirty="0" smtClean="0">
                <a:solidFill>
                  <a:schemeClr val="tx2">
                    <a:lumMod val="60000"/>
                    <a:lumOff val="40000"/>
                  </a:schemeClr>
                </a:solidFill>
                <a:latin typeface="HelveticaNeue"/>
              </a:rPr>
            </a:br>
            <a:r>
              <a:rPr lang="en-CA" sz="3600" dirty="0" smtClean="0">
                <a:solidFill>
                  <a:schemeClr val="tx2">
                    <a:lumMod val="60000"/>
                    <a:lumOff val="40000"/>
                  </a:schemeClr>
                </a:solidFill>
                <a:latin typeface="HelveticaNeue"/>
              </a:rPr>
              <a:t>CFUW </a:t>
            </a:r>
            <a:r>
              <a:rPr lang="en-CA" sz="3600" dirty="0">
                <a:solidFill>
                  <a:schemeClr val="tx2">
                    <a:lumMod val="60000"/>
                    <a:lumOff val="40000"/>
                  </a:schemeClr>
                </a:solidFill>
                <a:latin typeface="HelveticaNeue"/>
              </a:rPr>
              <a:t>St. John’s members presenting "Fresh Start Baskets" to Iris Kirby House, a shelter for women and their children. </a:t>
            </a:r>
            <a:r>
              <a:rPr lang="en-CA" sz="3600" dirty="0">
                <a:solidFill>
                  <a:schemeClr val="tx2">
                    <a:lumMod val="60000"/>
                    <a:lumOff val="40000"/>
                  </a:schemeClr>
                </a:solidFill>
              </a:rPr>
              <a:t/>
            </a:r>
            <a:br>
              <a:rPr lang="en-CA" sz="3600" dirty="0">
                <a:solidFill>
                  <a:schemeClr val="tx2">
                    <a:lumMod val="60000"/>
                    <a:lumOff val="40000"/>
                  </a:schemeClr>
                </a:solidFill>
              </a:rPr>
            </a:br>
            <a:endParaRPr lang="en-CA" sz="3600" dirty="0">
              <a:solidFill>
                <a:schemeClr val="tx2">
                  <a:lumMod val="60000"/>
                  <a:lumOff val="40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995" y="2161350"/>
            <a:ext cx="5341916" cy="4006437"/>
          </a:xfrm>
          <a:prstGeom prst="rect">
            <a:avLst/>
          </a:prstGeom>
        </p:spPr>
      </p:pic>
    </p:spTree>
    <p:extLst>
      <p:ext uri="{BB962C8B-B14F-4D97-AF65-F5344CB8AC3E}">
        <p14:creationId xmlns:p14="http://schemas.microsoft.com/office/powerpoint/2010/main" val="684152300"/>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Local Voice …</a:t>
            </a:r>
            <a:endParaRPr lang="en-CA" dirty="0"/>
          </a:p>
        </p:txBody>
      </p:sp>
      <p:sp>
        <p:nvSpPr>
          <p:cNvPr id="3" name="Content Placeholder 2"/>
          <p:cNvSpPr>
            <a:spLocks noGrp="1"/>
          </p:cNvSpPr>
          <p:nvPr>
            <p:ph idx="1"/>
          </p:nvPr>
        </p:nvSpPr>
        <p:spPr>
          <a:xfrm>
            <a:off x="457200" y="1387158"/>
            <a:ext cx="8229600" cy="4525963"/>
          </a:xfrm>
        </p:spPr>
        <p:txBody>
          <a:bodyPr>
            <a:normAutofit fontScale="92500" lnSpcReduction="10000"/>
          </a:bodyPr>
          <a:lstStyle/>
          <a:p>
            <a:r>
              <a:rPr lang="en-CA" dirty="0" smtClean="0">
                <a:solidFill>
                  <a:srgbClr val="008000"/>
                </a:solidFill>
              </a:rPr>
              <a:t>Perth and District – bylaw on idling</a:t>
            </a:r>
          </a:p>
          <a:p>
            <a:endParaRPr lang="en-CA" sz="1800" dirty="0" smtClean="0">
              <a:solidFill>
                <a:srgbClr val="008000"/>
              </a:solidFill>
            </a:endParaRPr>
          </a:p>
          <a:p>
            <a:r>
              <a:rPr lang="en-CA" dirty="0" smtClean="0">
                <a:solidFill>
                  <a:srgbClr val="008000"/>
                </a:solidFill>
              </a:rPr>
              <a:t>UWC Montreal Inc. – Financial Literacy</a:t>
            </a:r>
          </a:p>
          <a:p>
            <a:endParaRPr lang="en-CA" sz="1800" dirty="0" smtClean="0">
              <a:solidFill>
                <a:srgbClr val="008000"/>
              </a:solidFill>
            </a:endParaRPr>
          </a:p>
          <a:p>
            <a:r>
              <a:rPr lang="en-CA" dirty="0" smtClean="0">
                <a:solidFill>
                  <a:srgbClr val="008000"/>
                </a:solidFill>
              </a:rPr>
              <a:t>St. Thomas - Public Transportation Forum</a:t>
            </a:r>
          </a:p>
          <a:p>
            <a:endParaRPr lang="en-CA" sz="1900" dirty="0" smtClean="0">
              <a:solidFill>
                <a:srgbClr val="008000"/>
              </a:solidFill>
            </a:endParaRPr>
          </a:p>
          <a:p>
            <a:r>
              <a:rPr lang="en-CA" dirty="0" err="1" smtClean="0">
                <a:solidFill>
                  <a:srgbClr val="008000"/>
                </a:solidFill>
              </a:rPr>
              <a:t>Parksville-Qualicum</a:t>
            </a:r>
            <a:r>
              <a:rPr lang="en-CA" dirty="0" smtClean="0">
                <a:solidFill>
                  <a:srgbClr val="008000"/>
                </a:solidFill>
              </a:rPr>
              <a:t> - IWD All Candidates’ Meeting</a:t>
            </a:r>
          </a:p>
          <a:p>
            <a:endParaRPr lang="en-CA" sz="1900" dirty="0" smtClean="0">
              <a:solidFill>
                <a:srgbClr val="008000"/>
              </a:solidFill>
            </a:endParaRPr>
          </a:p>
          <a:p>
            <a:r>
              <a:rPr lang="en-CA" dirty="0" smtClean="0">
                <a:solidFill>
                  <a:srgbClr val="008000"/>
                </a:solidFill>
              </a:rPr>
              <a:t>Saskatoon – action on video surveillance of female prisoners </a:t>
            </a:r>
            <a:endParaRPr lang="en-CA" dirty="0">
              <a:solidFill>
                <a:srgbClr val="008000"/>
              </a:solidFill>
            </a:endParaRPr>
          </a:p>
        </p:txBody>
      </p:sp>
    </p:spTree>
    <p:extLst>
      <p:ext uri="{BB962C8B-B14F-4D97-AF65-F5344CB8AC3E}">
        <p14:creationId xmlns:p14="http://schemas.microsoft.com/office/powerpoint/2010/main" val="3601364228"/>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sz="3600" b="1" dirty="0" smtClean="0">
                <a:solidFill>
                  <a:schemeClr val="tx2"/>
                </a:solidFill>
              </a:rPr>
              <a:t>CFUW Stratford 				</a:t>
            </a:r>
            <a:r>
              <a:rPr lang="en-CA" sz="3600" b="1" u="sng" dirty="0" err="1" smtClean="0">
                <a:solidFill>
                  <a:srgbClr val="FF0000"/>
                </a:solidFill>
              </a:rPr>
              <a:t>gettingthere.ca</a:t>
            </a:r>
            <a:r>
              <a:rPr lang="en-CA" sz="3600" b="1" dirty="0" smtClean="0">
                <a:solidFill>
                  <a:schemeClr val="tx2"/>
                </a:solidFill>
              </a:rPr>
              <a:t> </a:t>
            </a:r>
            <a:endParaRPr lang="en-CA" sz="3600" b="1" dirty="0">
              <a:solidFill>
                <a:schemeClr val="tx2"/>
              </a:solidFill>
            </a:endParaRPr>
          </a:p>
        </p:txBody>
      </p:sp>
      <p:sp>
        <p:nvSpPr>
          <p:cNvPr id="4" name="TextBox 3"/>
          <p:cNvSpPr txBox="1"/>
          <p:nvPr/>
        </p:nvSpPr>
        <p:spPr>
          <a:xfrm>
            <a:off x="0" y="1002794"/>
            <a:ext cx="3738253" cy="369332"/>
          </a:xfrm>
          <a:prstGeom prst="rect">
            <a:avLst/>
          </a:prstGeom>
          <a:noFill/>
        </p:spPr>
        <p:txBody>
          <a:bodyPr wrap="square" rtlCol="0">
            <a:spAutoFit/>
          </a:bodyPr>
          <a:lstStyle/>
          <a:p>
            <a:r>
              <a:rPr lang="en-CA" dirty="0" smtClean="0"/>
              <a:t>Meetings with municipal government</a:t>
            </a:r>
            <a:endParaRPr lang="en-CA" dirty="0"/>
          </a:p>
        </p:txBody>
      </p:sp>
      <p:sp>
        <p:nvSpPr>
          <p:cNvPr id="5" name="TextBox 4"/>
          <p:cNvSpPr txBox="1"/>
          <p:nvPr/>
        </p:nvSpPr>
        <p:spPr>
          <a:xfrm>
            <a:off x="7014881" y="6425556"/>
            <a:ext cx="1942982" cy="369332"/>
          </a:xfrm>
          <a:prstGeom prst="rect">
            <a:avLst/>
          </a:prstGeom>
          <a:noFill/>
        </p:spPr>
        <p:txBody>
          <a:bodyPr wrap="square" rtlCol="0">
            <a:spAutoFit/>
          </a:bodyPr>
          <a:lstStyle/>
          <a:p>
            <a:r>
              <a:rPr lang="en-CA" dirty="0" smtClean="0"/>
              <a:t>Meet with VIA Rail</a:t>
            </a:r>
            <a:endParaRPr lang="en-CA" dirty="0"/>
          </a:p>
        </p:txBody>
      </p:sp>
      <p:sp>
        <p:nvSpPr>
          <p:cNvPr id="6" name="TextBox 5"/>
          <p:cNvSpPr txBox="1"/>
          <p:nvPr/>
        </p:nvSpPr>
        <p:spPr>
          <a:xfrm rot="10800000" flipV="1">
            <a:off x="7142452" y="2581568"/>
            <a:ext cx="1633949" cy="646331"/>
          </a:xfrm>
          <a:prstGeom prst="rect">
            <a:avLst/>
          </a:prstGeom>
          <a:noFill/>
        </p:spPr>
        <p:txBody>
          <a:bodyPr wrap="square" rtlCol="0">
            <a:spAutoFit/>
          </a:bodyPr>
          <a:lstStyle/>
          <a:p>
            <a:r>
              <a:rPr lang="en-CA" dirty="0" smtClean="0"/>
              <a:t>Meetings with </a:t>
            </a:r>
            <a:r>
              <a:rPr lang="en-CA" dirty="0" err="1" smtClean="0"/>
              <a:t>Metrolinx</a:t>
            </a:r>
            <a:endParaRPr lang="en-CA" dirty="0"/>
          </a:p>
        </p:txBody>
      </p:sp>
      <p:sp>
        <p:nvSpPr>
          <p:cNvPr id="7" name="TextBox 6"/>
          <p:cNvSpPr txBox="1"/>
          <p:nvPr/>
        </p:nvSpPr>
        <p:spPr>
          <a:xfrm>
            <a:off x="3840040" y="3275464"/>
            <a:ext cx="4198160" cy="369332"/>
          </a:xfrm>
          <a:prstGeom prst="rect">
            <a:avLst/>
          </a:prstGeom>
          <a:noFill/>
        </p:spPr>
        <p:txBody>
          <a:bodyPr wrap="square" rtlCol="0">
            <a:spAutoFit/>
          </a:bodyPr>
          <a:lstStyle/>
          <a:p>
            <a:r>
              <a:rPr lang="en-CA" i="1" dirty="0" smtClean="0"/>
              <a:t>	Meetings with other clubs: Kincardine</a:t>
            </a:r>
            <a:endParaRPr lang="en-CA" i="1" dirty="0"/>
          </a:p>
        </p:txBody>
      </p:sp>
      <p:sp>
        <p:nvSpPr>
          <p:cNvPr id="8" name="TextBox 7"/>
          <p:cNvSpPr txBox="1"/>
          <p:nvPr/>
        </p:nvSpPr>
        <p:spPr>
          <a:xfrm>
            <a:off x="26921" y="3918628"/>
            <a:ext cx="6262832" cy="369332"/>
          </a:xfrm>
          <a:prstGeom prst="rect">
            <a:avLst/>
          </a:prstGeom>
          <a:noFill/>
        </p:spPr>
        <p:txBody>
          <a:bodyPr wrap="square" rtlCol="0">
            <a:spAutoFit/>
          </a:bodyPr>
          <a:lstStyle/>
          <a:p>
            <a:r>
              <a:rPr lang="en-CA" i="1" dirty="0" smtClean="0"/>
              <a:t>Working with SWOTA: Southwest Ontario Transportation Alliance</a:t>
            </a:r>
            <a:endParaRPr lang="en-CA" i="1" dirty="0"/>
          </a:p>
        </p:txBody>
      </p:sp>
      <p:sp>
        <p:nvSpPr>
          <p:cNvPr id="10" name="TextBox 9"/>
          <p:cNvSpPr txBox="1"/>
          <p:nvPr/>
        </p:nvSpPr>
        <p:spPr>
          <a:xfrm>
            <a:off x="0" y="3357878"/>
            <a:ext cx="3507977" cy="369332"/>
          </a:xfrm>
          <a:prstGeom prst="rect">
            <a:avLst/>
          </a:prstGeom>
          <a:noFill/>
        </p:spPr>
        <p:txBody>
          <a:bodyPr wrap="square" rtlCol="0">
            <a:spAutoFit/>
          </a:bodyPr>
          <a:lstStyle/>
          <a:p>
            <a:r>
              <a:rPr lang="en-CA" dirty="0" smtClean="0"/>
              <a:t>Presentations to community groups</a:t>
            </a:r>
            <a:endParaRPr lang="en-CA" dirty="0"/>
          </a:p>
        </p:txBody>
      </p:sp>
      <p:sp>
        <p:nvSpPr>
          <p:cNvPr id="11" name="TextBox 10"/>
          <p:cNvSpPr txBox="1"/>
          <p:nvPr/>
        </p:nvSpPr>
        <p:spPr>
          <a:xfrm>
            <a:off x="6886765" y="3720350"/>
            <a:ext cx="2116170" cy="923330"/>
          </a:xfrm>
          <a:prstGeom prst="rect">
            <a:avLst/>
          </a:prstGeom>
          <a:noFill/>
        </p:spPr>
        <p:txBody>
          <a:bodyPr wrap="square" rtlCol="0">
            <a:spAutoFit/>
          </a:bodyPr>
          <a:lstStyle/>
          <a:p>
            <a:r>
              <a:rPr lang="en-CA" dirty="0" smtClean="0"/>
              <a:t>Working with United </a:t>
            </a:r>
            <a:r>
              <a:rPr lang="en-CA" dirty="0" err="1" smtClean="0"/>
              <a:t>WayTransportation</a:t>
            </a:r>
            <a:r>
              <a:rPr lang="en-CA" dirty="0" smtClean="0"/>
              <a:t> Task Force</a:t>
            </a:r>
            <a:endParaRPr lang="en-CA" dirty="0"/>
          </a:p>
        </p:txBody>
      </p:sp>
      <p:sp>
        <p:nvSpPr>
          <p:cNvPr id="13" name="TextBox 12"/>
          <p:cNvSpPr txBox="1"/>
          <p:nvPr/>
        </p:nvSpPr>
        <p:spPr>
          <a:xfrm>
            <a:off x="26921" y="1466494"/>
            <a:ext cx="2436385" cy="369332"/>
          </a:xfrm>
          <a:prstGeom prst="rect">
            <a:avLst/>
          </a:prstGeom>
          <a:noFill/>
        </p:spPr>
        <p:txBody>
          <a:bodyPr wrap="square" rtlCol="0">
            <a:spAutoFit/>
          </a:bodyPr>
          <a:lstStyle/>
          <a:p>
            <a:r>
              <a:rPr lang="en-CA" i="1" dirty="0" smtClean="0"/>
              <a:t>Holding a public forum </a:t>
            </a:r>
            <a:endParaRPr lang="en-CA" i="1" dirty="0"/>
          </a:p>
        </p:txBody>
      </p:sp>
      <p:sp>
        <p:nvSpPr>
          <p:cNvPr id="14" name="TextBox 13"/>
          <p:cNvSpPr txBox="1"/>
          <p:nvPr/>
        </p:nvSpPr>
        <p:spPr>
          <a:xfrm>
            <a:off x="2463306" y="4381189"/>
            <a:ext cx="3096344" cy="369332"/>
          </a:xfrm>
          <a:prstGeom prst="rect">
            <a:avLst/>
          </a:prstGeom>
          <a:noFill/>
        </p:spPr>
        <p:txBody>
          <a:bodyPr wrap="square" rtlCol="0">
            <a:spAutoFit/>
          </a:bodyPr>
          <a:lstStyle/>
          <a:p>
            <a:r>
              <a:rPr lang="en-CA" dirty="0" smtClean="0"/>
              <a:t>Support of Network Southwest</a:t>
            </a:r>
            <a:endParaRPr lang="en-CA" dirty="0"/>
          </a:p>
        </p:txBody>
      </p:sp>
      <p:pic>
        <p:nvPicPr>
          <p:cNvPr id="1027" name="Picture 3" descr="C:\Users\Sheila\Pictures\NWSWForum\P1040408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0191" y="1379963"/>
            <a:ext cx="1706095" cy="1279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eila\Pictures\NWSWForum\P1040418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354" y="1835826"/>
            <a:ext cx="1919517" cy="143963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03925" y="4931876"/>
            <a:ext cx="184731" cy="369332"/>
          </a:xfrm>
          <a:prstGeom prst="rect">
            <a:avLst/>
          </a:prstGeom>
          <a:noFill/>
        </p:spPr>
        <p:txBody>
          <a:bodyPr wrap="none" rtlCol="0">
            <a:spAutoFit/>
          </a:bodyPr>
          <a:lstStyle/>
          <a:p>
            <a:endParaRPr lang="en-CA" dirty="0"/>
          </a:p>
        </p:txBody>
      </p:sp>
      <p:pic>
        <p:nvPicPr>
          <p:cNvPr id="1030" name="Picture 6" descr="C:\Users\Sheila\Pictures\NWSWForum\P1040873_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715" y="4385377"/>
            <a:ext cx="1960940" cy="14707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heila\Pictures\E&amp;E\getting_there_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1962" y="1829084"/>
            <a:ext cx="1415580" cy="12326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heila\Pictures\NWSWForum\photo 1_1_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1342" y="4829609"/>
            <a:ext cx="1271117" cy="1622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heila\Pictures\NWSWForum\NSWlog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04348" y="4695961"/>
            <a:ext cx="2471383" cy="42476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rot="10800000" flipV="1">
            <a:off x="7014881" y="1367419"/>
            <a:ext cx="1761522" cy="923330"/>
          </a:xfrm>
          <a:prstGeom prst="rect">
            <a:avLst/>
          </a:prstGeom>
          <a:noFill/>
        </p:spPr>
        <p:txBody>
          <a:bodyPr wrap="square" rtlCol="0">
            <a:spAutoFit/>
          </a:bodyPr>
          <a:lstStyle/>
          <a:p>
            <a:r>
              <a:rPr lang="en-CA" i="1" dirty="0" smtClean="0"/>
              <a:t>Presentations to CFUW Ontario &amp; National</a:t>
            </a:r>
            <a:endParaRPr lang="en-CA" i="1" dirty="0"/>
          </a:p>
        </p:txBody>
      </p:sp>
      <p:pic>
        <p:nvPicPr>
          <p:cNvPr id="1035" name="Picture 11" descr="C:\Users\Sheila\Pictures\E&amp;E\Stratford-Network-Southwest-Public-Forum-Poste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77946" y="1466422"/>
            <a:ext cx="1260307" cy="1631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932" y="6129268"/>
            <a:ext cx="2037014" cy="646331"/>
          </a:xfrm>
          <a:prstGeom prst="rect">
            <a:avLst/>
          </a:prstGeom>
          <a:noFill/>
        </p:spPr>
        <p:txBody>
          <a:bodyPr wrap="square" rtlCol="0">
            <a:spAutoFit/>
          </a:bodyPr>
          <a:lstStyle/>
          <a:p>
            <a:r>
              <a:rPr lang="en-CA" i="1" dirty="0" smtClean="0"/>
              <a:t>Television/radio interviews</a:t>
            </a:r>
            <a:endParaRPr lang="en-CA" i="1" dirty="0"/>
          </a:p>
        </p:txBody>
      </p:sp>
      <p:sp>
        <p:nvSpPr>
          <p:cNvPr id="16" name="TextBox 15"/>
          <p:cNvSpPr txBox="1"/>
          <p:nvPr/>
        </p:nvSpPr>
        <p:spPr>
          <a:xfrm rot="10800000" flipV="1">
            <a:off x="2517656" y="5271394"/>
            <a:ext cx="2385583" cy="1477328"/>
          </a:xfrm>
          <a:prstGeom prst="rect">
            <a:avLst/>
          </a:prstGeom>
          <a:noFill/>
        </p:spPr>
        <p:txBody>
          <a:bodyPr wrap="square" rtlCol="0">
            <a:spAutoFit/>
          </a:bodyPr>
          <a:lstStyle/>
          <a:p>
            <a:r>
              <a:rPr lang="en-CA" b="1" dirty="0" smtClean="0"/>
              <a:t>Partnering visit of VIA Rail President to Stratford: Coordinating Round Table: June 2015</a:t>
            </a:r>
            <a:endParaRPr lang="en-CA" b="1" dirty="0"/>
          </a:p>
        </p:txBody>
      </p:sp>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81962" y="4821790"/>
            <a:ext cx="1606927" cy="1206950"/>
          </a:xfrm>
          <a:prstGeom prst="rect">
            <a:avLst/>
          </a:prstGeom>
        </p:spPr>
      </p:pic>
      <p:sp>
        <p:nvSpPr>
          <p:cNvPr id="18" name="TextBox 17"/>
          <p:cNvSpPr txBox="1"/>
          <p:nvPr/>
        </p:nvSpPr>
        <p:spPr>
          <a:xfrm>
            <a:off x="4907133" y="6083102"/>
            <a:ext cx="2090409" cy="646331"/>
          </a:xfrm>
          <a:prstGeom prst="rect">
            <a:avLst/>
          </a:prstGeom>
          <a:noFill/>
        </p:spPr>
        <p:txBody>
          <a:bodyPr wrap="square" rtlCol="0">
            <a:spAutoFit/>
          </a:bodyPr>
          <a:lstStyle/>
          <a:p>
            <a:r>
              <a:rPr lang="en-CA" i="1" dirty="0" smtClean="0"/>
              <a:t>Support St. Thomas, London forums</a:t>
            </a:r>
            <a:endParaRPr lang="en-CA" i="1" dirty="0"/>
          </a:p>
        </p:txBody>
      </p:sp>
    </p:spTree>
    <p:extLst>
      <p:ext uri="{BB962C8B-B14F-4D97-AF65-F5344CB8AC3E}">
        <p14:creationId xmlns:p14="http://schemas.microsoft.com/office/powerpoint/2010/main" val="3602525218"/>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307" y="312363"/>
            <a:ext cx="8548493" cy="1143000"/>
          </a:xfrm>
        </p:spPr>
        <p:txBody>
          <a:bodyPr>
            <a:normAutofit/>
          </a:bodyPr>
          <a:lstStyle/>
          <a:p>
            <a:r>
              <a:rPr lang="en-CA" sz="3200" dirty="0" smtClean="0"/>
              <a:t>AND …</a:t>
            </a:r>
            <a:endParaRPr lang="en-CA" sz="3200" dirty="0"/>
          </a:p>
        </p:txBody>
      </p:sp>
      <p:sp>
        <p:nvSpPr>
          <p:cNvPr id="4" name="Content Placeholder 3"/>
          <p:cNvSpPr>
            <a:spLocks noGrp="1"/>
          </p:cNvSpPr>
          <p:nvPr>
            <p:ph idx="1"/>
          </p:nvPr>
        </p:nvSpPr>
        <p:spPr>
          <a:xfrm>
            <a:off x="0" y="1600200"/>
            <a:ext cx="9022080" cy="4525963"/>
          </a:xfrm>
        </p:spPr>
        <p:txBody>
          <a:bodyPr/>
          <a:lstStyle/>
          <a:p>
            <a:r>
              <a:rPr lang="en-CA" dirty="0" smtClean="0">
                <a:solidFill>
                  <a:srgbClr val="008000"/>
                </a:solidFill>
              </a:rPr>
              <a:t>Guelph – Early Learning and Childcare forum</a:t>
            </a:r>
          </a:p>
          <a:p>
            <a:endParaRPr lang="en-CA" dirty="0" smtClean="0">
              <a:solidFill>
                <a:srgbClr val="008000"/>
              </a:solidFill>
            </a:endParaRPr>
          </a:p>
          <a:p>
            <a:r>
              <a:rPr lang="en-CA" dirty="0" smtClean="0">
                <a:solidFill>
                  <a:srgbClr val="008000"/>
                </a:solidFill>
              </a:rPr>
              <a:t>Calgary North – Action on Murdered and Missing Indigenous Women and Girls</a:t>
            </a:r>
          </a:p>
          <a:p>
            <a:endParaRPr lang="en-CA" dirty="0" smtClean="0">
              <a:solidFill>
                <a:srgbClr val="008000"/>
              </a:solidFill>
            </a:endParaRPr>
          </a:p>
          <a:p>
            <a:r>
              <a:rPr lang="en-CA" dirty="0" smtClean="0">
                <a:solidFill>
                  <a:srgbClr val="008000"/>
                </a:solidFill>
              </a:rPr>
              <a:t>North Vancouver and West Vancouver – forum on </a:t>
            </a:r>
            <a:r>
              <a:rPr lang="en-CA" dirty="0" err="1" smtClean="0">
                <a:solidFill>
                  <a:srgbClr val="008000"/>
                </a:solidFill>
              </a:rPr>
              <a:t>hypersexualization</a:t>
            </a:r>
            <a:r>
              <a:rPr lang="en-CA" dirty="0" smtClean="0">
                <a:solidFill>
                  <a:srgbClr val="008000"/>
                </a:solidFill>
              </a:rPr>
              <a:t> of children</a:t>
            </a:r>
            <a:endParaRPr lang="en-CA" dirty="0">
              <a:solidFill>
                <a:srgbClr val="008000"/>
              </a:solidFill>
            </a:endParaRPr>
          </a:p>
        </p:txBody>
      </p:sp>
    </p:spTree>
    <p:extLst>
      <p:ext uri="{BB962C8B-B14F-4D97-AF65-F5344CB8AC3E}">
        <p14:creationId xmlns:p14="http://schemas.microsoft.com/office/powerpoint/2010/main" val="3674751103"/>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750"/>
                                        <p:tgtEl>
                                          <p:spTgt spid="4">
                                            <p:txEl>
                                              <p:pRg st="2" end="2"/>
                                            </p:txEl>
                                          </p:spTgt>
                                        </p:tgtEl>
                                      </p:cBhvr>
                                    </p:animEffect>
                                    <p:anim calcmode="lin" valueType="num">
                                      <p:cBhvr>
                                        <p:cTn id="15"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750"/>
                                        <p:tgtEl>
                                          <p:spTgt spid="4">
                                            <p:txEl>
                                              <p:pRg st="4" end="4"/>
                                            </p:txEl>
                                          </p:spTgt>
                                        </p:tgtEl>
                                      </p:cBhvr>
                                    </p:animEffect>
                                    <p:anim calcmode="lin" valueType="num">
                                      <p:cBhvr>
                                        <p:cTn id="22"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AND …</a:t>
            </a:r>
            <a:endParaRPr lang="en-CA" sz="32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2343" y="1417638"/>
            <a:ext cx="3603513" cy="4525963"/>
          </a:xfrm>
          <a:prstGeom prst="rect">
            <a:avLst/>
          </a:prstGeom>
        </p:spPr>
      </p:pic>
      <p:sp>
        <p:nvSpPr>
          <p:cNvPr id="3" name="TextBox 2"/>
          <p:cNvSpPr txBox="1"/>
          <p:nvPr/>
        </p:nvSpPr>
        <p:spPr>
          <a:xfrm>
            <a:off x="759111" y="2438076"/>
            <a:ext cx="3053232" cy="1077218"/>
          </a:xfrm>
          <a:prstGeom prst="rect">
            <a:avLst/>
          </a:prstGeom>
          <a:noFill/>
        </p:spPr>
        <p:txBody>
          <a:bodyPr wrap="square" rtlCol="0">
            <a:spAutoFit/>
          </a:bodyPr>
          <a:lstStyle/>
          <a:p>
            <a:r>
              <a:rPr lang="en-US" sz="3200" dirty="0" smtClean="0">
                <a:solidFill>
                  <a:srgbClr val="008000"/>
                </a:solidFill>
                <a:latin typeface="Arial"/>
                <a:cs typeface="Arial"/>
              </a:rPr>
              <a:t>CFUW BURLINGTON</a:t>
            </a:r>
            <a:endParaRPr lang="en-US" sz="3200" dirty="0">
              <a:solidFill>
                <a:srgbClr val="008000"/>
              </a:solidFill>
              <a:latin typeface="Arial"/>
              <a:cs typeface="Arial"/>
            </a:endParaRPr>
          </a:p>
        </p:txBody>
      </p:sp>
    </p:spTree>
    <p:extLst>
      <p:ext uri="{BB962C8B-B14F-4D97-AF65-F5344CB8AC3E}">
        <p14:creationId xmlns:p14="http://schemas.microsoft.com/office/powerpoint/2010/main" val="3792110529"/>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2563" y="3718440"/>
            <a:ext cx="3193241" cy="1915287"/>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9096" y="2168360"/>
            <a:ext cx="2877230" cy="3836307"/>
          </a:xfrm>
          <a:prstGeom prst="rect">
            <a:avLst/>
          </a:prstGeom>
        </p:spPr>
      </p:pic>
      <p:sp>
        <p:nvSpPr>
          <p:cNvPr id="2" name="Title 1"/>
          <p:cNvSpPr>
            <a:spLocks noGrp="1"/>
          </p:cNvSpPr>
          <p:nvPr>
            <p:ph type="ctrTitle"/>
          </p:nvPr>
        </p:nvSpPr>
        <p:spPr>
          <a:xfrm>
            <a:off x="629374" y="6004667"/>
            <a:ext cx="7309755" cy="504825"/>
          </a:xfrm>
        </p:spPr>
        <p:txBody>
          <a:bodyPr>
            <a:normAutofit/>
          </a:bodyPr>
          <a:lstStyle/>
          <a:p>
            <a:r>
              <a:rPr lang="en-CA" sz="2400" b="1" dirty="0">
                <a:solidFill>
                  <a:schemeClr val="accent1"/>
                </a:solidFill>
              </a:rPr>
              <a:t>Annual Meetings – a chance to connect</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87" y="1527642"/>
            <a:ext cx="3604188" cy="250779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1059" y="-39605"/>
            <a:ext cx="6074329" cy="250779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53" y="8474"/>
            <a:ext cx="2868706" cy="1828800"/>
          </a:xfrm>
          <a:prstGeom prst="rect">
            <a:avLst/>
          </a:prstGeom>
        </p:spPr>
      </p:pic>
      <p:pic>
        <p:nvPicPr>
          <p:cNvPr id="9" name="Content Placeholder 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404521"/>
            <a:ext cx="3222564" cy="254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243571"/>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100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Provincial Voice </a:t>
            </a:r>
            <a:endParaRPr lang="en-CA" dirty="0"/>
          </a:p>
        </p:txBody>
      </p:sp>
      <p:sp>
        <p:nvSpPr>
          <p:cNvPr id="3" name="Content Placeholder 2"/>
          <p:cNvSpPr>
            <a:spLocks noGrp="1"/>
          </p:cNvSpPr>
          <p:nvPr>
            <p:ph idx="1"/>
          </p:nvPr>
        </p:nvSpPr>
        <p:spPr>
          <a:xfrm>
            <a:off x="457200" y="1411920"/>
            <a:ext cx="8229600" cy="4525963"/>
          </a:xfrm>
        </p:spPr>
        <p:txBody>
          <a:bodyPr>
            <a:normAutofit/>
          </a:bodyPr>
          <a:lstStyle/>
          <a:p>
            <a:r>
              <a:rPr lang="en-CA" dirty="0" smtClean="0">
                <a:solidFill>
                  <a:srgbClr val="008000"/>
                </a:solidFill>
              </a:rPr>
              <a:t>Atlantic Regional Council – Dalhousie School of Dentistry Facebook harassment</a:t>
            </a:r>
          </a:p>
          <a:p>
            <a:r>
              <a:rPr lang="en-CA" dirty="0" smtClean="0">
                <a:solidFill>
                  <a:srgbClr val="008000"/>
                </a:solidFill>
              </a:rPr>
              <a:t>Quebec Council – Aboriginal Women</a:t>
            </a:r>
          </a:p>
          <a:p>
            <a:r>
              <a:rPr lang="en-CA" dirty="0" smtClean="0">
                <a:solidFill>
                  <a:srgbClr val="008000"/>
                </a:solidFill>
              </a:rPr>
              <a:t>Ontario Council </a:t>
            </a:r>
            <a:endParaRPr lang="en-CA" dirty="0">
              <a:solidFill>
                <a:srgbClr val="008000"/>
              </a:solidFill>
            </a:endParaRPr>
          </a:p>
          <a:p>
            <a:pPr marL="0" indent="0">
              <a:buNone/>
            </a:pPr>
            <a:r>
              <a:rPr lang="en-CA" dirty="0" smtClean="0">
                <a:solidFill>
                  <a:srgbClr val="008000"/>
                </a:solidFill>
              </a:rPr>
              <a:t>		</a:t>
            </a:r>
            <a:r>
              <a:rPr lang="en-CA" sz="2800" dirty="0" smtClean="0">
                <a:solidFill>
                  <a:srgbClr val="008000"/>
                </a:solidFill>
              </a:rPr>
              <a:t>Poverty Reduction</a:t>
            </a:r>
          </a:p>
          <a:p>
            <a:pPr marL="0" indent="0">
              <a:buNone/>
            </a:pPr>
            <a:r>
              <a:rPr lang="en-CA" sz="2800" dirty="0">
                <a:solidFill>
                  <a:srgbClr val="008000"/>
                </a:solidFill>
              </a:rPr>
              <a:t>	</a:t>
            </a:r>
            <a:r>
              <a:rPr lang="en-CA" sz="2800" dirty="0" smtClean="0">
                <a:solidFill>
                  <a:srgbClr val="008000"/>
                </a:solidFill>
              </a:rPr>
              <a:t>	Human Trafficking</a:t>
            </a:r>
          </a:p>
          <a:p>
            <a:pPr marL="0" indent="0">
              <a:buNone/>
            </a:pPr>
            <a:r>
              <a:rPr lang="en-CA" sz="2800" dirty="0">
                <a:solidFill>
                  <a:srgbClr val="008000"/>
                </a:solidFill>
              </a:rPr>
              <a:t>	</a:t>
            </a:r>
            <a:r>
              <a:rPr lang="en-CA" sz="2800" dirty="0" smtClean="0">
                <a:solidFill>
                  <a:srgbClr val="008000"/>
                </a:solidFill>
              </a:rPr>
              <a:t>	Youth in Care</a:t>
            </a:r>
          </a:p>
          <a:p>
            <a:pPr marL="0" indent="0">
              <a:buNone/>
            </a:pPr>
            <a:r>
              <a:rPr lang="en-CA" sz="2800" dirty="0">
                <a:solidFill>
                  <a:srgbClr val="008000"/>
                </a:solidFill>
              </a:rPr>
              <a:t>	</a:t>
            </a:r>
            <a:r>
              <a:rPr lang="en-CA" sz="2800" dirty="0" smtClean="0">
                <a:solidFill>
                  <a:srgbClr val="008000"/>
                </a:solidFill>
              </a:rPr>
              <a:t>	Early Learning &amp; Child care</a:t>
            </a:r>
          </a:p>
        </p:txBody>
      </p:sp>
    </p:spTree>
    <p:extLst>
      <p:ext uri="{BB962C8B-B14F-4D97-AF65-F5344CB8AC3E}">
        <p14:creationId xmlns:p14="http://schemas.microsoft.com/office/powerpoint/2010/main" val="2982302396"/>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500"/>
                                        <p:tgtEl>
                                          <p:spTgt spid="3">
                                            <p:txEl>
                                              <p:pRg st="0" end="0"/>
                                            </p:txEl>
                                          </p:spTgt>
                                        </p:tgtEl>
                                      </p:cBhvr>
                                    </p:animEffect>
                                    <p:anim calcmode="lin" valueType="num">
                                      <p:cBhvr>
                                        <p:cTn id="15"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0"/>
                                        <p:tgtEl>
                                          <p:spTgt spid="3">
                                            <p:txEl>
                                              <p:pRg st="1" end="1"/>
                                            </p:txEl>
                                          </p:spTgt>
                                        </p:tgtEl>
                                      </p:cBhvr>
                                    </p:animEffect>
                                    <p:anim calcmode="lin" valueType="num">
                                      <p:cBhvr>
                                        <p:cTn id="22"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2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500"/>
                                        <p:tgtEl>
                                          <p:spTgt spid="3">
                                            <p:txEl>
                                              <p:pRg st="2" end="2"/>
                                            </p:txEl>
                                          </p:spTgt>
                                        </p:tgtEl>
                                      </p:cBhvr>
                                    </p:animEffect>
                                    <p:anim calcmode="lin" valueType="num">
                                      <p:cBhvr>
                                        <p:cTn id="29"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2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500"/>
                                        <p:tgtEl>
                                          <p:spTgt spid="3">
                                            <p:txEl>
                                              <p:pRg st="3" end="3"/>
                                            </p:txEl>
                                          </p:spTgt>
                                        </p:tgtEl>
                                      </p:cBhvr>
                                    </p:animEffect>
                                    <p:anim calcmode="lin" valueType="num">
                                      <p:cBhvr>
                                        <p:cTn id="36"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2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500"/>
                                        <p:tgtEl>
                                          <p:spTgt spid="3">
                                            <p:txEl>
                                              <p:pRg st="4" end="4"/>
                                            </p:txEl>
                                          </p:spTgt>
                                        </p:tgtEl>
                                      </p:cBhvr>
                                    </p:animEffect>
                                    <p:anim calcmode="lin" valueType="num">
                                      <p:cBhvr>
                                        <p:cTn id="43" dur="2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2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100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500"/>
                                        <p:tgtEl>
                                          <p:spTgt spid="3">
                                            <p:txEl>
                                              <p:pRg st="5" end="5"/>
                                            </p:txEl>
                                          </p:spTgt>
                                        </p:tgtEl>
                                      </p:cBhvr>
                                    </p:animEffect>
                                    <p:anim calcmode="lin" valueType="num">
                                      <p:cBhvr>
                                        <p:cTn id="50" dur="2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2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100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2500"/>
                                        <p:tgtEl>
                                          <p:spTgt spid="3">
                                            <p:txEl>
                                              <p:pRg st="6" end="6"/>
                                            </p:txEl>
                                          </p:spTgt>
                                        </p:tgtEl>
                                      </p:cBhvr>
                                    </p:animEffect>
                                    <p:anim calcmode="lin" valueType="num">
                                      <p:cBhvr>
                                        <p:cTn id="57" dur="2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2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AND …</a:t>
            </a:r>
            <a:endParaRPr lang="en-CA" sz="3200" dirty="0"/>
          </a:p>
        </p:txBody>
      </p:sp>
      <p:sp>
        <p:nvSpPr>
          <p:cNvPr id="3" name="Content Placeholder 2"/>
          <p:cNvSpPr>
            <a:spLocks noGrp="1"/>
          </p:cNvSpPr>
          <p:nvPr>
            <p:ph idx="1"/>
          </p:nvPr>
        </p:nvSpPr>
        <p:spPr/>
        <p:txBody>
          <a:bodyPr>
            <a:normAutofit/>
          </a:bodyPr>
          <a:lstStyle/>
          <a:p>
            <a:r>
              <a:rPr lang="en-CA" dirty="0" smtClean="0">
                <a:solidFill>
                  <a:srgbClr val="008000"/>
                </a:solidFill>
              </a:rPr>
              <a:t>Alberta Council – Resolution on fracking</a:t>
            </a:r>
          </a:p>
          <a:p>
            <a:endParaRPr lang="en-CA" sz="1800" dirty="0" smtClean="0">
              <a:solidFill>
                <a:srgbClr val="008000"/>
              </a:solidFill>
            </a:endParaRPr>
          </a:p>
          <a:p>
            <a:r>
              <a:rPr lang="en-CA" dirty="0" smtClean="0">
                <a:solidFill>
                  <a:srgbClr val="008000"/>
                </a:solidFill>
              </a:rPr>
              <a:t>BC Council  </a:t>
            </a:r>
          </a:p>
          <a:p>
            <a:pPr marL="457200" lvl="1" indent="0">
              <a:buNone/>
            </a:pPr>
            <a:r>
              <a:rPr lang="en-CA" dirty="0" smtClean="0">
                <a:solidFill>
                  <a:srgbClr val="008000"/>
                </a:solidFill>
                <a:latin typeface="Arial"/>
                <a:cs typeface="Arial"/>
              </a:rPr>
              <a:t>	Year 3 - Child Poverty and Child Care 	Initiative</a:t>
            </a:r>
          </a:p>
          <a:p>
            <a:pPr marL="457200" lvl="1" indent="0">
              <a:buNone/>
            </a:pPr>
            <a:endParaRPr lang="en-CA" sz="1800" dirty="0" smtClean="0">
              <a:solidFill>
                <a:srgbClr val="008000"/>
              </a:solidFill>
              <a:latin typeface="Arial"/>
              <a:cs typeface="Arial"/>
            </a:endParaRPr>
          </a:p>
          <a:p>
            <a:pPr marL="457200" lvl="1" indent="0">
              <a:buNone/>
            </a:pPr>
            <a:r>
              <a:rPr lang="en-CA" dirty="0">
                <a:solidFill>
                  <a:srgbClr val="008000"/>
                </a:solidFill>
                <a:latin typeface="Arial"/>
                <a:cs typeface="Arial"/>
              </a:rPr>
              <a:t>	</a:t>
            </a:r>
            <a:r>
              <a:rPr lang="en-CA" dirty="0" smtClean="0">
                <a:solidFill>
                  <a:srgbClr val="008000"/>
                </a:solidFill>
                <a:latin typeface="Arial"/>
                <a:cs typeface="Arial"/>
              </a:rPr>
              <a:t>Roundtable on Bountiful</a:t>
            </a:r>
          </a:p>
          <a:p>
            <a:endParaRPr lang="en-CA" sz="1800" dirty="0" smtClean="0">
              <a:solidFill>
                <a:srgbClr val="008000"/>
              </a:solidFill>
            </a:endParaRPr>
          </a:p>
          <a:p>
            <a:pPr marL="457200" lvl="1" indent="0">
              <a:buNone/>
            </a:pPr>
            <a:r>
              <a:rPr lang="en-CA" dirty="0" smtClean="0">
                <a:solidFill>
                  <a:srgbClr val="008000"/>
                </a:solidFill>
                <a:latin typeface="Arial"/>
                <a:cs typeface="Arial"/>
              </a:rPr>
              <a:t>	Prevention of Violence in Canada</a:t>
            </a:r>
          </a:p>
        </p:txBody>
      </p:sp>
    </p:spTree>
    <p:extLst>
      <p:ext uri="{BB962C8B-B14F-4D97-AF65-F5344CB8AC3E}">
        <p14:creationId xmlns:p14="http://schemas.microsoft.com/office/powerpoint/2010/main" val="3477339975"/>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250"/>
                                        <p:tgtEl>
                                          <p:spTgt spid="3">
                                            <p:txEl>
                                              <p:pRg st="0" end="0"/>
                                            </p:txEl>
                                          </p:spTgt>
                                        </p:tgtEl>
                                      </p:cBhvr>
                                    </p:animEffect>
                                    <p:anim calcmode="lin" valueType="num">
                                      <p:cBhvr>
                                        <p:cTn id="15"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250"/>
                                        <p:tgtEl>
                                          <p:spTgt spid="3">
                                            <p:txEl>
                                              <p:pRg st="2" end="2"/>
                                            </p:txEl>
                                          </p:spTgt>
                                        </p:tgtEl>
                                      </p:cBhvr>
                                    </p:animEffect>
                                    <p:anim calcmode="lin" valueType="num">
                                      <p:cBhvr>
                                        <p:cTn id="22" dur="2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2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25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250"/>
                                        <p:tgtEl>
                                          <p:spTgt spid="3">
                                            <p:txEl>
                                              <p:pRg st="3" end="3"/>
                                            </p:txEl>
                                          </p:spTgt>
                                        </p:tgtEl>
                                      </p:cBhvr>
                                    </p:animEffect>
                                    <p:anim calcmode="lin" valueType="num">
                                      <p:cBhvr>
                                        <p:cTn id="27" dur="2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225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2250"/>
                                        <p:tgtEl>
                                          <p:spTgt spid="3">
                                            <p:txEl>
                                              <p:pRg st="5" end="5"/>
                                            </p:txEl>
                                          </p:spTgt>
                                        </p:tgtEl>
                                      </p:cBhvr>
                                    </p:animEffect>
                                    <p:anim calcmode="lin" valueType="num">
                                      <p:cBhvr>
                                        <p:cTn id="32" dur="2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225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25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250"/>
                                        <p:tgtEl>
                                          <p:spTgt spid="3">
                                            <p:txEl>
                                              <p:pRg st="7" end="7"/>
                                            </p:txEl>
                                          </p:spTgt>
                                        </p:tgtEl>
                                      </p:cBhvr>
                                    </p:animEffect>
                                    <p:anim calcmode="lin" valueType="num">
                                      <p:cBhvr>
                                        <p:cTn id="37" dur="2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2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National Voice</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solidFill>
                  <a:srgbClr val="008000"/>
                </a:solidFill>
              </a:rPr>
              <a:t>Resolutions - Grassroots-derived </a:t>
            </a:r>
            <a:r>
              <a:rPr lang="en-US" dirty="0">
                <a:solidFill>
                  <a:srgbClr val="008000"/>
                </a:solidFill>
              </a:rPr>
              <a:t>public </a:t>
            </a:r>
            <a:r>
              <a:rPr lang="en-US" dirty="0" smtClean="0">
                <a:solidFill>
                  <a:srgbClr val="008000"/>
                </a:solidFill>
              </a:rPr>
              <a:t>policy</a:t>
            </a:r>
          </a:p>
          <a:p>
            <a:pPr marL="0" indent="0">
              <a:buNone/>
              <a:defRPr/>
            </a:pPr>
            <a:endParaRPr lang="en-US" dirty="0">
              <a:solidFill>
                <a:srgbClr val="008000"/>
              </a:solidFill>
            </a:endParaRPr>
          </a:p>
          <a:p>
            <a:r>
              <a:rPr lang="en-US" dirty="0">
                <a:solidFill>
                  <a:srgbClr val="008000"/>
                </a:solidFill>
              </a:rPr>
              <a:t>T</a:t>
            </a:r>
            <a:r>
              <a:rPr lang="en-US" dirty="0" smtClean="0">
                <a:solidFill>
                  <a:srgbClr val="008000"/>
                </a:solidFill>
              </a:rPr>
              <a:t>alking </a:t>
            </a:r>
            <a:r>
              <a:rPr lang="en-US" dirty="0">
                <a:solidFill>
                  <a:srgbClr val="008000"/>
                </a:solidFill>
              </a:rPr>
              <a:t>to </a:t>
            </a:r>
            <a:r>
              <a:rPr lang="en-US" dirty="0" smtClean="0">
                <a:solidFill>
                  <a:srgbClr val="008000"/>
                </a:solidFill>
              </a:rPr>
              <a:t>governments - meetings</a:t>
            </a:r>
            <a:r>
              <a:rPr lang="en-US" dirty="0">
                <a:solidFill>
                  <a:srgbClr val="008000"/>
                </a:solidFill>
              </a:rPr>
              <a:t>, briefs, presentations, letters, and a demonstration or two</a:t>
            </a:r>
          </a:p>
          <a:p>
            <a:endParaRPr lang="en-US" dirty="0">
              <a:solidFill>
                <a:srgbClr val="008000"/>
              </a:solidFill>
            </a:endParaRPr>
          </a:p>
          <a:p>
            <a:r>
              <a:rPr lang="en-US" dirty="0">
                <a:solidFill>
                  <a:srgbClr val="008000"/>
                </a:solidFill>
              </a:rPr>
              <a:t>Partnerships with other like-minded </a:t>
            </a:r>
            <a:r>
              <a:rPr lang="en-US" dirty="0" smtClean="0">
                <a:solidFill>
                  <a:srgbClr val="008000"/>
                </a:solidFill>
              </a:rPr>
              <a:t>organizations</a:t>
            </a:r>
            <a:endParaRPr lang="en-US" dirty="0">
              <a:solidFill>
                <a:srgbClr val="008000"/>
              </a:solidFill>
            </a:endParaRPr>
          </a:p>
        </p:txBody>
      </p:sp>
    </p:spTree>
    <p:extLst>
      <p:ext uri="{BB962C8B-B14F-4D97-AF65-F5344CB8AC3E}">
        <p14:creationId xmlns:p14="http://schemas.microsoft.com/office/powerpoint/2010/main" val="2826260853"/>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rPr>
              <a:t>Currently</a:t>
            </a:r>
            <a:endParaRPr lang="en-US" dirty="0">
              <a:solidFill>
                <a:schemeClr val="tx2">
                  <a:lumMod val="60000"/>
                  <a:lumOff val="40000"/>
                </a:schemeClr>
              </a:solidFill>
            </a:endParaRPr>
          </a:p>
        </p:txBody>
      </p:sp>
      <p:sp>
        <p:nvSpPr>
          <p:cNvPr id="3" name="Content Placeholder 2"/>
          <p:cNvSpPr>
            <a:spLocks noGrp="1"/>
          </p:cNvSpPr>
          <p:nvPr>
            <p:ph idx="1"/>
          </p:nvPr>
        </p:nvSpPr>
        <p:spPr>
          <a:xfrm>
            <a:off x="367048" y="1417638"/>
            <a:ext cx="8229600" cy="4525963"/>
          </a:xfrm>
        </p:spPr>
        <p:txBody>
          <a:bodyPr>
            <a:normAutofit/>
          </a:bodyPr>
          <a:lstStyle/>
          <a:p>
            <a:r>
              <a:rPr lang="en-US" dirty="0" smtClean="0">
                <a:solidFill>
                  <a:srgbClr val="008000"/>
                </a:solidFill>
              </a:rPr>
              <a:t>National Initiative on Women and Violence</a:t>
            </a:r>
          </a:p>
          <a:p>
            <a:endParaRPr lang="en-US" sz="1900" dirty="0" smtClean="0">
              <a:solidFill>
                <a:srgbClr val="008000"/>
              </a:solidFill>
            </a:endParaRPr>
          </a:p>
          <a:p>
            <a:r>
              <a:rPr lang="en-US" dirty="0" smtClean="0">
                <a:solidFill>
                  <a:srgbClr val="008000"/>
                </a:solidFill>
              </a:rPr>
              <a:t>Budget analysis 2015</a:t>
            </a:r>
          </a:p>
          <a:p>
            <a:endParaRPr lang="en-US" sz="1900" dirty="0" smtClean="0">
              <a:solidFill>
                <a:srgbClr val="008000"/>
              </a:solidFill>
            </a:endParaRPr>
          </a:p>
          <a:p>
            <a:r>
              <a:rPr lang="en-US" dirty="0" smtClean="0">
                <a:solidFill>
                  <a:srgbClr val="008000"/>
                </a:solidFill>
              </a:rPr>
              <a:t>Election 2015</a:t>
            </a:r>
          </a:p>
          <a:p>
            <a:endParaRPr lang="en-US" sz="1800" dirty="0" smtClean="0">
              <a:solidFill>
                <a:srgbClr val="008000"/>
              </a:solidFill>
            </a:endParaRPr>
          </a:p>
          <a:p>
            <a:r>
              <a:rPr lang="en-US" dirty="0" smtClean="0">
                <a:solidFill>
                  <a:srgbClr val="008000"/>
                </a:solidFill>
              </a:rPr>
              <a:t>Up For Debate campaign</a:t>
            </a:r>
          </a:p>
          <a:p>
            <a:pPr marL="0" indent="0">
              <a:buNone/>
            </a:pPr>
            <a:endParaRPr lang="en-US" sz="1800" dirty="0" smtClean="0">
              <a:solidFill>
                <a:srgbClr val="008000"/>
              </a:solidFill>
            </a:endParaRPr>
          </a:p>
          <a:p>
            <a:r>
              <a:rPr lang="en-US" dirty="0" smtClean="0">
                <a:solidFill>
                  <a:srgbClr val="008000"/>
                </a:solidFill>
              </a:rPr>
              <a:t>Early Learning and Childcare</a:t>
            </a:r>
          </a:p>
          <a:p>
            <a:endParaRPr lang="en-US" dirty="0"/>
          </a:p>
        </p:txBody>
      </p:sp>
    </p:spTree>
    <p:extLst>
      <p:ext uri="{BB962C8B-B14F-4D97-AF65-F5344CB8AC3E}">
        <p14:creationId xmlns:p14="http://schemas.microsoft.com/office/powerpoint/2010/main" val="2771339732"/>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Feedback</a:t>
            </a:r>
            <a:endParaRPr lang="en-CA" dirty="0"/>
          </a:p>
        </p:txBody>
      </p:sp>
      <p:sp>
        <p:nvSpPr>
          <p:cNvPr id="3" name="Content Placeholder 2"/>
          <p:cNvSpPr>
            <a:spLocks noGrp="1"/>
          </p:cNvSpPr>
          <p:nvPr>
            <p:ph idx="1"/>
          </p:nvPr>
        </p:nvSpPr>
        <p:spPr/>
        <p:txBody>
          <a:bodyPr/>
          <a:lstStyle/>
          <a:p>
            <a:pPr marL="0" indent="0">
              <a:buNone/>
            </a:pPr>
            <a:r>
              <a:rPr lang="en-CA" dirty="0" smtClean="0">
                <a:solidFill>
                  <a:srgbClr val="008000"/>
                </a:solidFill>
              </a:rPr>
              <a:t>“We appreciate the support we have received in asking for a national inquiry for missing and murdered women”</a:t>
            </a:r>
          </a:p>
          <a:p>
            <a:pPr marL="0" indent="0">
              <a:buNone/>
            </a:pPr>
            <a:endParaRPr lang="en-CA" dirty="0" smtClean="0">
              <a:solidFill>
                <a:srgbClr val="008000"/>
              </a:solidFill>
            </a:endParaRPr>
          </a:p>
          <a:p>
            <a:pPr marL="457200" lvl="1" indent="0" algn="r">
              <a:buNone/>
            </a:pPr>
            <a:r>
              <a:rPr lang="en-CA" dirty="0" smtClean="0"/>
              <a:t>Institute of Aboriginal Women</a:t>
            </a:r>
          </a:p>
          <a:p>
            <a:pPr lvl="1"/>
            <a:endParaRPr lang="en-CA" dirty="0" smtClean="0"/>
          </a:p>
          <a:p>
            <a:pPr marL="457200" lvl="1" indent="0">
              <a:buNone/>
            </a:pPr>
            <a:endParaRPr lang="en-CA" dirty="0"/>
          </a:p>
        </p:txBody>
      </p:sp>
    </p:spTree>
    <p:extLst>
      <p:ext uri="{BB962C8B-B14F-4D97-AF65-F5344CB8AC3E}">
        <p14:creationId xmlns:p14="http://schemas.microsoft.com/office/powerpoint/2010/main" val="2318094861"/>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Feedback</a:t>
            </a:r>
            <a:endParaRPr lang="en-CA" dirty="0"/>
          </a:p>
        </p:txBody>
      </p:sp>
      <p:sp>
        <p:nvSpPr>
          <p:cNvPr id="3" name="Content Placeholder 2"/>
          <p:cNvSpPr>
            <a:spLocks noGrp="1"/>
          </p:cNvSpPr>
          <p:nvPr>
            <p:ph idx="1"/>
          </p:nvPr>
        </p:nvSpPr>
        <p:spPr/>
        <p:txBody>
          <a:bodyPr/>
          <a:lstStyle/>
          <a:p>
            <a:pPr marL="0" indent="0">
              <a:buNone/>
            </a:pPr>
            <a:r>
              <a:rPr lang="en-CA" dirty="0" smtClean="0">
                <a:solidFill>
                  <a:srgbClr val="008000"/>
                </a:solidFill>
              </a:rPr>
              <a:t>One National Leader said that material from CFUW is always treated seriously because it is “well written, thoroughly researched with thoughtful recommendations.”</a:t>
            </a:r>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563582848"/>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An International</a:t>
            </a:r>
            <a:r>
              <a:rPr lang="en-US" dirty="0">
                <a:solidFill>
                  <a:schemeClr val="tx2">
                    <a:lumMod val="60000"/>
                    <a:lumOff val="40000"/>
                  </a:schemeClr>
                </a:solidFill>
              </a:rPr>
              <a:t> </a:t>
            </a:r>
            <a:r>
              <a:rPr lang="en-US" dirty="0" smtClean="0"/>
              <a:t>Voice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8000"/>
                </a:solidFill>
              </a:rPr>
              <a:t>International Women’s Day project</a:t>
            </a:r>
          </a:p>
          <a:p>
            <a:endParaRPr lang="en-US" dirty="0" smtClean="0">
              <a:solidFill>
                <a:srgbClr val="008000"/>
              </a:solidFill>
            </a:endParaRPr>
          </a:p>
          <a:p>
            <a:r>
              <a:rPr lang="en-US" dirty="0" smtClean="0">
                <a:solidFill>
                  <a:srgbClr val="008000"/>
                </a:solidFill>
              </a:rPr>
              <a:t>Women, Peace and Security</a:t>
            </a:r>
          </a:p>
          <a:p>
            <a:endParaRPr lang="en-US" dirty="0" smtClean="0">
              <a:solidFill>
                <a:srgbClr val="008000"/>
              </a:solidFill>
            </a:endParaRPr>
          </a:p>
          <a:p>
            <a:r>
              <a:rPr lang="en-US" dirty="0" smtClean="0">
                <a:solidFill>
                  <a:srgbClr val="008000"/>
                </a:solidFill>
              </a:rPr>
              <a:t>Nobel Women’s Initiative</a:t>
            </a:r>
          </a:p>
          <a:p>
            <a:endParaRPr lang="en-US" dirty="0" smtClean="0">
              <a:solidFill>
                <a:srgbClr val="008000"/>
              </a:solidFill>
            </a:endParaRPr>
          </a:p>
          <a:p>
            <a:r>
              <a:rPr lang="en-US" dirty="0" smtClean="0">
                <a:solidFill>
                  <a:srgbClr val="008000"/>
                </a:solidFill>
              </a:rPr>
              <a:t>Monitoring the work of the Department of Foreign Affairs, Trade and Development</a:t>
            </a:r>
          </a:p>
          <a:p>
            <a:pPr marL="457200" lvl="1" indent="0" algn="r">
              <a:buNone/>
            </a:pPr>
            <a:r>
              <a:rPr lang="en-US" dirty="0" smtClean="0"/>
              <a:t>Maternal, Newborn and Child Health</a:t>
            </a:r>
          </a:p>
          <a:p>
            <a:pPr marL="0" indent="0">
              <a:buNone/>
            </a:pPr>
            <a:endParaRPr lang="en-US" dirty="0">
              <a:solidFill>
                <a:srgbClr val="F7A148"/>
              </a:solidFill>
            </a:endParaRPr>
          </a:p>
        </p:txBody>
      </p:sp>
    </p:spTree>
    <p:extLst>
      <p:ext uri="{BB962C8B-B14F-4D97-AF65-F5344CB8AC3E}">
        <p14:creationId xmlns:p14="http://schemas.microsoft.com/office/powerpoint/2010/main" val="1993593006"/>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The United Nations</a:t>
            </a:r>
            <a:endParaRPr lang="en-CA" dirty="0"/>
          </a:p>
        </p:txBody>
      </p:sp>
      <p:sp>
        <p:nvSpPr>
          <p:cNvPr id="7" name="Content Placeholder 6"/>
          <p:cNvSpPr>
            <a:spLocks noGrp="1"/>
          </p:cNvSpPr>
          <p:nvPr>
            <p:ph idx="14"/>
          </p:nvPr>
        </p:nvSpPr>
        <p:spPr>
          <a:xfrm>
            <a:off x="457200" y="1417638"/>
            <a:ext cx="8430398" cy="4845795"/>
          </a:xfrm>
        </p:spPr>
        <p:txBody>
          <a:bodyPr>
            <a:normAutofit lnSpcReduction="10000"/>
          </a:bodyPr>
          <a:lstStyle/>
          <a:p>
            <a:pPr lvl="0"/>
            <a:r>
              <a:rPr lang="en-US" dirty="0" smtClean="0">
                <a:solidFill>
                  <a:srgbClr val="008000"/>
                </a:solidFill>
              </a:rPr>
              <a:t>Consultative Status with the UN </a:t>
            </a:r>
          </a:p>
          <a:p>
            <a:pPr marL="0" lvl="0" indent="0">
              <a:buNone/>
            </a:pPr>
            <a:r>
              <a:rPr lang="en-US" dirty="0">
                <a:solidFill>
                  <a:srgbClr val="008000"/>
                </a:solidFill>
              </a:rPr>
              <a:t>	</a:t>
            </a:r>
            <a:r>
              <a:rPr lang="en-US" dirty="0" smtClean="0">
                <a:solidFill>
                  <a:srgbClr val="008000"/>
                </a:solidFill>
              </a:rPr>
              <a:t>Economic and Social Council </a:t>
            </a:r>
          </a:p>
          <a:p>
            <a:pPr marL="0" lvl="0" indent="0">
              <a:buNone/>
            </a:pPr>
            <a:r>
              <a:rPr lang="en-US" dirty="0">
                <a:solidFill>
                  <a:srgbClr val="008000"/>
                </a:solidFill>
              </a:rPr>
              <a:t>	</a:t>
            </a:r>
            <a:r>
              <a:rPr lang="en-US" dirty="0" smtClean="0">
                <a:solidFill>
                  <a:srgbClr val="008000"/>
                </a:solidFill>
              </a:rPr>
              <a:t>(ECOSOC)</a:t>
            </a:r>
          </a:p>
          <a:p>
            <a:pPr marL="0" lvl="0" indent="0">
              <a:buNone/>
            </a:pPr>
            <a:endParaRPr lang="en-US" sz="1500" dirty="0">
              <a:solidFill>
                <a:srgbClr val="008000"/>
              </a:solidFill>
            </a:endParaRPr>
          </a:p>
          <a:p>
            <a:pPr lvl="0"/>
            <a:r>
              <a:rPr lang="en-US" dirty="0" smtClean="0">
                <a:solidFill>
                  <a:srgbClr val="008000"/>
                </a:solidFill>
              </a:rPr>
              <a:t>Member of UNESCO</a:t>
            </a:r>
          </a:p>
          <a:p>
            <a:pPr marL="0" lvl="0" indent="0">
              <a:buNone/>
            </a:pPr>
            <a:endParaRPr lang="en-US" sz="1800" dirty="0">
              <a:solidFill>
                <a:srgbClr val="008000"/>
              </a:solidFill>
            </a:endParaRPr>
          </a:p>
          <a:p>
            <a:pPr lvl="0"/>
            <a:r>
              <a:rPr lang="en-US" dirty="0">
                <a:solidFill>
                  <a:srgbClr val="008000"/>
                </a:solidFill>
              </a:rPr>
              <a:t>Every year CFUW </a:t>
            </a:r>
            <a:r>
              <a:rPr lang="en-US" dirty="0" smtClean="0">
                <a:solidFill>
                  <a:srgbClr val="008000"/>
                </a:solidFill>
              </a:rPr>
              <a:t>members are invited to join </a:t>
            </a:r>
            <a:r>
              <a:rPr lang="en-US" dirty="0">
                <a:solidFill>
                  <a:srgbClr val="008000"/>
                </a:solidFill>
              </a:rPr>
              <a:t>a delegation of up to 20 members to the UN Commission on the Status of </a:t>
            </a:r>
            <a:r>
              <a:rPr lang="en-US" dirty="0" smtClean="0">
                <a:solidFill>
                  <a:srgbClr val="008000"/>
                </a:solidFill>
              </a:rPr>
              <a:t>Women.</a:t>
            </a:r>
            <a:endParaRPr lang="en-CA" dirty="0">
              <a:solidFill>
                <a:srgbClr val="008000"/>
              </a:solidFill>
            </a:endParaRPr>
          </a:p>
          <a:p>
            <a:endParaRPr lang="en-CA"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1232" y="1417638"/>
            <a:ext cx="2016366" cy="1782099"/>
          </a:xfrm>
          <a:prstGeom prst="rect">
            <a:avLst/>
          </a:prstGeom>
        </p:spPr>
      </p:pic>
    </p:spTree>
    <p:extLst>
      <p:ext uri="{BB962C8B-B14F-4D97-AF65-F5344CB8AC3E}">
        <p14:creationId xmlns:p14="http://schemas.microsoft.com/office/powerpoint/2010/main" val="2740358330"/>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0534654"/>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40169" y="728893"/>
            <a:ext cx="6818587" cy="5113940"/>
          </a:xfrm>
          <a:prstGeom prst="rect">
            <a:avLst/>
          </a:prstGeom>
        </p:spPr>
      </p:pic>
    </p:spTree>
    <p:extLst>
      <p:ext uri="{BB962C8B-B14F-4D97-AF65-F5344CB8AC3E}">
        <p14:creationId xmlns:p14="http://schemas.microsoft.com/office/powerpoint/2010/main" val="4076248240"/>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210" y="0"/>
            <a:ext cx="8229600" cy="1143000"/>
          </a:xfrm>
        </p:spPr>
        <p:txBody>
          <a:bodyPr/>
          <a:lstStyle/>
          <a:p>
            <a:r>
              <a:rPr lang="en-CA" dirty="0" smtClean="0">
                <a:solidFill>
                  <a:schemeClr val="tx2">
                    <a:lumMod val="60000"/>
                    <a:lumOff val="40000"/>
                  </a:schemeClr>
                </a:solidFill>
              </a:rPr>
              <a:t>Support for Clubs</a:t>
            </a:r>
            <a:endParaRPr lang="en-CA" dirty="0">
              <a:solidFill>
                <a:schemeClr val="tx2">
                  <a:lumMod val="60000"/>
                  <a:lumOff val="40000"/>
                </a:schemeClr>
              </a:solidFill>
            </a:endParaRPr>
          </a:p>
        </p:txBody>
      </p:sp>
      <p:sp>
        <p:nvSpPr>
          <p:cNvPr id="4" name="Content Placeholder 3"/>
          <p:cNvSpPr>
            <a:spLocks noGrp="1"/>
          </p:cNvSpPr>
          <p:nvPr>
            <p:ph idx="1"/>
          </p:nvPr>
        </p:nvSpPr>
        <p:spPr>
          <a:xfrm>
            <a:off x="298342" y="988018"/>
            <a:ext cx="8361336" cy="4889716"/>
          </a:xfrm>
        </p:spPr>
        <p:txBody>
          <a:bodyPr>
            <a:normAutofit fontScale="62500" lnSpcReduction="20000"/>
          </a:bodyPr>
          <a:lstStyle/>
          <a:p>
            <a:pPr lvl="0"/>
            <a:endParaRPr lang="en-US" dirty="0" smtClean="0"/>
          </a:p>
          <a:p>
            <a:r>
              <a:rPr lang="en-US" sz="4000" dirty="0" smtClean="0">
                <a:solidFill>
                  <a:srgbClr val="008000"/>
                </a:solidFill>
              </a:rPr>
              <a:t>Support and tools </a:t>
            </a:r>
            <a:r>
              <a:rPr lang="en-US" sz="4000" dirty="0">
                <a:solidFill>
                  <a:srgbClr val="008000"/>
                </a:solidFill>
              </a:rPr>
              <a:t>to promote, increase and maintain </a:t>
            </a:r>
            <a:r>
              <a:rPr lang="en-US" sz="4000" dirty="0" smtClean="0">
                <a:solidFill>
                  <a:srgbClr val="008000"/>
                </a:solidFill>
              </a:rPr>
              <a:t>membership</a:t>
            </a:r>
          </a:p>
          <a:p>
            <a:endParaRPr lang="en-US" sz="4000" dirty="0" smtClean="0">
              <a:solidFill>
                <a:srgbClr val="008000"/>
              </a:solidFill>
            </a:endParaRPr>
          </a:p>
          <a:p>
            <a:r>
              <a:rPr lang="en-US" sz="4000" dirty="0">
                <a:solidFill>
                  <a:srgbClr val="008000"/>
                </a:solidFill>
              </a:rPr>
              <a:t>Website development</a:t>
            </a:r>
          </a:p>
          <a:p>
            <a:pPr marL="0" indent="0">
              <a:buNone/>
            </a:pPr>
            <a:endParaRPr lang="en-US" sz="4000" dirty="0" smtClean="0">
              <a:solidFill>
                <a:srgbClr val="008000"/>
              </a:solidFill>
            </a:endParaRPr>
          </a:p>
          <a:p>
            <a:r>
              <a:rPr lang="en-US" sz="4000" dirty="0" smtClean="0">
                <a:solidFill>
                  <a:srgbClr val="008000"/>
                </a:solidFill>
              </a:rPr>
              <a:t>Support for member recognition</a:t>
            </a:r>
          </a:p>
          <a:p>
            <a:endParaRPr lang="en-US" sz="4000" dirty="0" smtClean="0">
              <a:solidFill>
                <a:srgbClr val="008000"/>
              </a:solidFill>
            </a:endParaRPr>
          </a:p>
          <a:p>
            <a:r>
              <a:rPr lang="en-CA" sz="4000" dirty="0">
                <a:solidFill>
                  <a:srgbClr val="008000"/>
                </a:solidFill>
              </a:rPr>
              <a:t>Resources for Advocacy</a:t>
            </a:r>
            <a:r>
              <a:rPr lang="en-CA" sz="4000" dirty="0" smtClean="0">
                <a:solidFill>
                  <a:srgbClr val="008000"/>
                </a:solidFill>
              </a:rPr>
              <a:t>, for </a:t>
            </a:r>
            <a:r>
              <a:rPr lang="en-CA" sz="4000" dirty="0">
                <a:solidFill>
                  <a:srgbClr val="008000"/>
                </a:solidFill>
              </a:rPr>
              <a:t>Presidents and Club </a:t>
            </a:r>
            <a:r>
              <a:rPr lang="en-CA" sz="4000" dirty="0" smtClean="0">
                <a:solidFill>
                  <a:srgbClr val="008000"/>
                </a:solidFill>
              </a:rPr>
              <a:t>Executives, for press releases </a:t>
            </a:r>
            <a:r>
              <a:rPr lang="en-CA" sz="4000" dirty="0">
                <a:solidFill>
                  <a:srgbClr val="008000"/>
                </a:solidFill>
              </a:rPr>
              <a:t>and </a:t>
            </a:r>
            <a:r>
              <a:rPr lang="en-CA" sz="4000" dirty="0" smtClean="0">
                <a:solidFill>
                  <a:srgbClr val="008000"/>
                </a:solidFill>
              </a:rPr>
              <a:t>media</a:t>
            </a:r>
          </a:p>
          <a:p>
            <a:endParaRPr lang="en-CA" sz="4000" dirty="0">
              <a:solidFill>
                <a:srgbClr val="008000"/>
              </a:solidFill>
            </a:endParaRPr>
          </a:p>
          <a:p>
            <a:r>
              <a:rPr lang="en-US" sz="4000" dirty="0" smtClean="0">
                <a:solidFill>
                  <a:srgbClr val="008000"/>
                </a:solidFill>
              </a:rPr>
              <a:t>Access to excellent affiliate programs for discounts, rewards and safe travel options </a:t>
            </a:r>
            <a:endParaRPr lang="en-CA" sz="4000" dirty="0" smtClean="0">
              <a:solidFill>
                <a:srgbClr val="008000"/>
              </a:solidFill>
            </a:endParaRPr>
          </a:p>
          <a:p>
            <a:pPr marL="0" lvl="0" indent="0">
              <a:buNone/>
            </a:pPr>
            <a:endParaRPr lang="en-CA" dirty="0"/>
          </a:p>
          <a:p>
            <a:endParaRPr lang="en-CA" dirty="0"/>
          </a:p>
        </p:txBody>
      </p:sp>
    </p:spTree>
    <p:extLst>
      <p:ext uri="{BB962C8B-B14F-4D97-AF65-F5344CB8AC3E}">
        <p14:creationId xmlns:p14="http://schemas.microsoft.com/office/powerpoint/2010/main" val="3182207832"/>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00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200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20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200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12444" cy="859776"/>
          </a:xfrm>
        </p:spPr>
        <p:txBody>
          <a:bodyPr>
            <a:noAutofit/>
          </a:bodyPr>
          <a:lstStyle/>
          <a:p>
            <a:r>
              <a:rPr lang="en-CA" sz="4400" b="0" dirty="0" smtClean="0"/>
              <a:t>UNCSW </a:t>
            </a:r>
            <a:r>
              <a:rPr lang="en-CA" sz="4400" b="0" dirty="0"/>
              <a:t>2015</a:t>
            </a:r>
          </a:p>
        </p:txBody>
      </p:sp>
      <p:sp>
        <p:nvSpPr>
          <p:cNvPr id="6" name="Text Placeholder 5"/>
          <p:cNvSpPr>
            <a:spLocks noGrp="1"/>
          </p:cNvSpPr>
          <p:nvPr>
            <p:ph type="body" sz="half" idx="2"/>
          </p:nvPr>
        </p:nvSpPr>
        <p:spPr>
          <a:xfrm>
            <a:off x="380870" y="854074"/>
            <a:ext cx="3565914" cy="4691063"/>
          </a:xfrm>
        </p:spPr>
        <p:txBody>
          <a:bodyPr>
            <a:normAutofit fontScale="92500"/>
          </a:bodyPr>
          <a:lstStyle/>
          <a:p>
            <a:endParaRPr lang="en-CA" sz="3200" dirty="0" smtClean="0">
              <a:solidFill>
                <a:schemeClr val="accent3"/>
              </a:solidFill>
            </a:endParaRPr>
          </a:p>
          <a:p>
            <a:r>
              <a:rPr lang="en-CA" sz="3200" dirty="0" smtClean="0">
                <a:solidFill>
                  <a:schemeClr val="accent3"/>
                </a:solidFill>
              </a:rPr>
              <a:t>CFUW </a:t>
            </a:r>
            <a:r>
              <a:rPr lang="en-CA" sz="3200" dirty="0">
                <a:solidFill>
                  <a:schemeClr val="accent3"/>
                </a:solidFill>
              </a:rPr>
              <a:t>worked with 30+ organizations on joint shadow report on Canada’s implementation of the Beijing Platform for Action. </a:t>
            </a:r>
          </a:p>
          <a:p>
            <a:endParaRPr lang="en-CA"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6784" y="1132825"/>
            <a:ext cx="4822860" cy="3617145"/>
          </a:xfrm>
          <a:prstGeom prst="rect">
            <a:avLst/>
          </a:prstGeom>
        </p:spPr>
      </p:pic>
    </p:spTree>
    <p:extLst>
      <p:ext uri="{BB962C8B-B14F-4D97-AF65-F5344CB8AC3E}">
        <p14:creationId xmlns:p14="http://schemas.microsoft.com/office/powerpoint/2010/main" val="1874720333"/>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274638"/>
            <a:ext cx="8431967" cy="1143000"/>
          </a:xfrm>
        </p:spPr>
        <p:txBody>
          <a:bodyPr>
            <a:normAutofit/>
          </a:bodyPr>
          <a:lstStyle/>
          <a:p>
            <a:r>
              <a:rPr lang="en-CA" dirty="0" smtClean="0"/>
              <a:t>UNCSW 2015</a:t>
            </a:r>
            <a:endParaRPr lang="en-CA" dirty="0"/>
          </a:p>
        </p:txBody>
      </p:sp>
      <p:sp>
        <p:nvSpPr>
          <p:cNvPr id="3" name="Rectangle 2"/>
          <p:cNvSpPr/>
          <p:nvPr/>
        </p:nvSpPr>
        <p:spPr>
          <a:xfrm>
            <a:off x="254833" y="1630074"/>
            <a:ext cx="8431968" cy="3970318"/>
          </a:xfrm>
          <a:prstGeom prst="rect">
            <a:avLst/>
          </a:prstGeom>
        </p:spPr>
        <p:txBody>
          <a:bodyPr wrap="square">
            <a:spAutoFit/>
          </a:bodyPr>
          <a:lstStyle/>
          <a:p>
            <a:r>
              <a:rPr lang="en-CA" sz="3600" dirty="0" smtClean="0">
                <a:solidFill>
                  <a:schemeClr val="accent3"/>
                </a:solidFill>
              </a:rPr>
              <a:t>CFUW members, Linda MacDonald and Jeanne </a:t>
            </a:r>
            <a:r>
              <a:rPr lang="en-CA" sz="3600" dirty="0" err="1" smtClean="0">
                <a:solidFill>
                  <a:schemeClr val="accent3"/>
                </a:solidFill>
              </a:rPr>
              <a:t>Sarson</a:t>
            </a:r>
            <a:r>
              <a:rPr lang="en-CA" sz="3600" dirty="0" smtClean="0">
                <a:solidFill>
                  <a:schemeClr val="accent3"/>
                </a:solidFill>
              </a:rPr>
              <a:t>, were </a:t>
            </a:r>
          </a:p>
          <a:p>
            <a:r>
              <a:rPr lang="en-CA" sz="3600" dirty="0" smtClean="0">
                <a:solidFill>
                  <a:schemeClr val="accent3"/>
                </a:solidFill>
              </a:rPr>
              <a:t>resource people </a:t>
            </a:r>
          </a:p>
          <a:p>
            <a:r>
              <a:rPr lang="en-CA" sz="3600" dirty="0" smtClean="0">
                <a:solidFill>
                  <a:schemeClr val="accent3"/>
                </a:solidFill>
              </a:rPr>
              <a:t>for three workshops </a:t>
            </a:r>
          </a:p>
          <a:p>
            <a:r>
              <a:rPr lang="en-CA" sz="3600" dirty="0" smtClean="0">
                <a:solidFill>
                  <a:schemeClr val="accent3"/>
                </a:solidFill>
              </a:rPr>
              <a:t>focused on the </a:t>
            </a:r>
          </a:p>
          <a:p>
            <a:r>
              <a:rPr lang="en-CA" sz="3600" dirty="0" smtClean="0">
                <a:solidFill>
                  <a:schemeClr val="accent3"/>
                </a:solidFill>
              </a:rPr>
              <a:t>CFUW resolution on </a:t>
            </a:r>
          </a:p>
          <a:p>
            <a:r>
              <a:rPr lang="en-CA" sz="3600" dirty="0" smtClean="0">
                <a:solidFill>
                  <a:schemeClr val="accent3"/>
                </a:solidFill>
              </a:rPr>
              <a:t>Non-State Torture.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0981" y="2332956"/>
            <a:ext cx="4349014" cy="3476618"/>
          </a:xfrm>
          <a:prstGeom prst="rect">
            <a:avLst/>
          </a:prstGeom>
        </p:spPr>
      </p:pic>
    </p:spTree>
    <p:extLst>
      <p:ext uri="{BB962C8B-B14F-4D97-AF65-F5344CB8AC3E}">
        <p14:creationId xmlns:p14="http://schemas.microsoft.com/office/powerpoint/2010/main" val="194463716"/>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916995" y="1161871"/>
            <a:ext cx="3509494" cy="2632121"/>
          </a:xfrm>
          <a:prstGeom prst="rect">
            <a:avLst/>
          </a:prstGeom>
        </p:spPr>
      </p:pic>
      <p:sp>
        <p:nvSpPr>
          <p:cNvPr id="2" name="Title 1"/>
          <p:cNvSpPr>
            <a:spLocks noGrp="1"/>
          </p:cNvSpPr>
          <p:nvPr>
            <p:ph type="title"/>
          </p:nvPr>
        </p:nvSpPr>
        <p:spPr/>
        <p:txBody>
          <a:bodyPr/>
          <a:lstStyle/>
          <a:p>
            <a:r>
              <a:rPr lang="en-CA" dirty="0" smtClean="0"/>
              <a:t>UNCSW 2015</a:t>
            </a:r>
            <a:endParaRPr lang="en-CA"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635" y="3538223"/>
            <a:ext cx="3368631" cy="252647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2226" y="3641500"/>
            <a:ext cx="3442952" cy="25822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1400" y="1282700"/>
            <a:ext cx="3349578" cy="2512184"/>
          </a:xfrm>
          <a:prstGeom prst="rect">
            <a:avLst/>
          </a:prstGeom>
        </p:spPr>
      </p:pic>
    </p:spTree>
    <p:extLst>
      <p:ext uri="{BB962C8B-B14F-4D97-AF65-F5344CB8AC3E}">
        <p14:creationId xmlns:p14="http://schemas.microsoft.com/office/powerpoint/2010/main" val="3590621474"/>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89" y="274638"/>
            <a:ext cx="8865030" cy="1143000"/>
          </a:xfrm>
        </p:spPr>
        <p:txBody>
          <a:bodyPr>
            <a:normAutofit fontScale="90000"/>
          </a:bodyPr>
          <a:lstStyle/>
          <a:p>
            <a:r>
              <a:rPr lang="en-CA" dirty="0" smtClean="0"/>
              <a:t> Direct Support for Projects Abroad …</a:t>
            </a:r>
            <a:endParaRPr lang="en-CA" dirty="0"/>
          </a:p>
        </p:txBody>
      </p:sp>
      <p:sp>
        <p:nvSpPr>
          <p:cNvPr id="3" name="Content Placeholder 2"/>
          <p:cNvSpPr>
            <a:spLocks noGrp="1"/>
          </p:cNvSpPr>
          <p:nvPr>
            <p:ph idx="1"/>
          </p:nvPr>
        </p:nvSpPr>
        <p:spPr/>
        <p:txBody>
          <a:bodyPr>
            <a:normAutofit/>
          </a:bodyPr>
          <a:lstStyle/>
          <a:p>
            <a:r>
              <a:rPr lang="en-CA" dirty="0" smtClean="0">
                <a:solidFill>
                  <a:srgbClr val="008000"/>
                </a:solidFill>
              </a:rPr>
              <a:t>Supporting Afghan Women</a:t>
            </a:r>
          </a:p>
          <a:p>
            <a:r>
              <a:rPr lang="en-CA" dirty="0" smtClean="0">
                <a:solidFill>
                  <a:srgbClr val="008000"/>
                </a:solidFill>
              </a:rPr>
              <a:t>Supporting </a:t>
            </a:r>
            <a:r>
              <a:rPr lang="en-CA" dirty="0">
                <a:solidFill>
                  <a:srgbClr val="008000"/>
                </a:solidFill>
              </a:rPr>
              <a:t>s</a:t>
            </a:r>
            <a:r>
              <a:rPr lang="en-CA" dirty="0" smtClean="0">
                <a:solidFill>
                  <a:srgbClr val="008000"/>
                </a:solidFill>
              </a:rPr>
              <a:t>chools </a:t>
            </a:r>
            <a:r>
              <a:rPr lang="en-CA" dirty="0">
                <a:solidFill>
                  <a:srgbClr val="008000"/>
                </a:solidFill>
              </a:rPr>
              <a:t>in Afghanistan, </a:t>
            </a:r>
            <a:r>
              <a:rPr lang="en-CA" dirty="0" smtClean="0">
                <a:solidFill>
                  <a:srgbClr val="008000"/>
                </a:solidFill>
              </a:rPr>
              <a:t>Malawi, Tanzania</a:t>
            </a:r>
            <a:endParaRPr lang="en-CA" dirty="0">
              <a:solidFill>
                <a:srgbClr val="008000"/>
              </a:solidFill>
            </a:endParaRPr>
          </a:p>
          <a:p>
            <a:r>
              <a:rPr lang="en-CA" dirty="0" smtClean="0">
                <a:solidFill>
                  <a:srgbClr val="008000"/>
                </a:solidFill>
              </a:rPr>
              <a:t>Building toilets for girls in Ethiopia</a:t>
            </a:r>
            <a:endParaRPr lang="en-CA" dirty="0">
              <a:solidFill>
                <a:srgbClr val="008000"/>
              </a:solidFill>
            </a:endParaRPr>
          </a:p>
          <a:p>
            <a:r>
              <a:rPr lang="en-CA" dirty="0" smtClean="0">
                <a:solidFill>
                  <a:srgbClr val="008000"/>
                </a:solidFill>
              </a:rPr>
              <a:t>Purchasing school </a:t>
            </a:r>
            <a:r>
              <a:rPr lang="en-CA" dirty="0">
                <a:solidFill>
                  <a:srgbClr val="008000"/>
                </a:solidFill>
              </a:rPr>
              <a:t>supplies </a:t>
            </a:r>
            <a:endParaRPr lang="en-CA" dirty="0" smtClean="0">
              <a:solidFill>
                <a:srgbClr val="008000"/>
              </a:solidFill>
            </a:endParaRPr>
          </a:p>
          <a:p>
            <a:r>
              <a:rPr lang="en-CA" dirty="0" smtClean="0">
                <a:solidFill>
                  <a:srgbClr val="008000"/>
                </a:solidFill>
              </a:rPr>
              <a:t>Funding Bina Roy projects through IFUW (GWI)</a:t>
            </a:r>
          </a:p>
          <a:p>
            <a:r>
              <a:rPr lang="en-CA" dirty="0" smtClean="0">
                <a:solidFill>
                  <a:srgbClr val="008000"/>
                </a:solidFill>
              </a:rPr>
              <a:t>Donating to Virginia </a:t>
            </a:r>
            <a:r>
              <a:rPr lang="en-CA" dirty="0" err="1" smtClean="0">
                <a:solidFill>
                  <a:srgbClr val="008000"/>
                </a:solidFill>
              </a:rPr>
              <a:t>Gildersleeves</a:t>
            </a:r>
            <a:r>
              <a:rPr lang="en-CA" dirty="0" smtClean="0">
                <a:solidFill>
                  <a:srgbClr val="008000"/>
                </a:solidFill>
              </a:rPr>
              <a:t> projects</a:t>
            </a:r>
            <a:endParaRPr lang="en-CA" dirty="0">
              <a:solidFill>
                <a:srgbClr val="008000"/>
              </a:solidFill>
            </a:endParaRPr>
          </a:p>
          <a:p>
            <a:endParaRPr lang="en-CA" dirty="0"/>
          </a:p>
        </p:txBody>
      </p:sp>
    </p:spTree>
    <p:extLst>
      <p:ext uri="{BB962C8B-B14F-4D97-AF65-F5344CB8AC3E}">
        <p14:creationId xmlns:p14="http://schemas.microsoft.com/office/powerpoint/2010/main" val="129355243"/>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CFUW Mississauga supporting education for girls in Tanzania</a:t>
            </a:r>
            <a:endParaRPr lang="en-C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7055" y="1627781"/>
            <a:ext cx="4973095" cy="371447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78" y="2770781"/>
            <a:ext cx="3962400" cy="2971800"/>
          </a:xfrm>
          <a:prstGeom prst="rect">
            <a:avLst/>
          </a:prstGeom>
        </p:spPr>
      </p:pic>
    </p:spTree>
    <p:extLst>
      <p:ext uri="{BB962C8B-B14F-4D97-AF65-F5344CB8AC3E}">
        <p14:creationId xmlns:p14="http://schemas.microsoft.com/office/powerpoint/2010/main" val="1460328088"/>
      </p:ext>
    </p:extLst>
  </p:cSld>
  <p:clrMapOvr>
    <a:masterClrMapping/>
  </p:clrMapOvr>
  <mc:AlternateContent xmlns:mc="http://schemas.openxmlformats.org/markup-compatibility/2006" xmlns:p14="http://schemas.microsoft.com/office/powerpoint/2010/main">
    <mc:Choice Requires="p14">
      <p:transition spd="slow" p14:dur="2000" advClick="0" advTm="6000">
        <p:fade/>
      </p:transition>
    </mc:Choice>
    <mc:Fallback xmlns="">
      <p:transition spd="slow" advClick="0" advTm="6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accent1"/>
                </a:solidFill>
                <a:latin typeface="HelveticaNeue"/>
              </a:rPr>
              <a:t/>
            </a:r>
            <a:br>
              <a:rPr lang="en-CA" dirty="0" smtClean="0">
                <a:solidFill>
                  <a:schemeClr val="accent1"/>
                </a:solidFill>
                <a:latin typeface="HelveticaNeue"/>
              </a:rPr>
            </a:br>
            <a:endParaRPr lang="en-CA" dirty="0">
              <a:solidFill>
                <a:schemeClr val="accent1"/>
              </a:solidFill>
            </a:endParaRPr>
          </a:p>
        </p:txBody>
      </p:sp>
      <p:sp>
        <p:nvSpPr>
          <p:cNvPr id="4" name="Content Placeholder 3"/>
          <p:cNvSpPr>
            <a:spLocks noGrp="1"/>
          </p:cNvSpPr>
          <p:nvPr>
            <p:ph idx="1"/>
          </p:nvPr>
        </p:nvSpPr>
        <p:spPr/>
        <p:txBody>
          <a:bodyPr/>
          <a:lstStyle/>
          <a:p>
            <a:endParaRPr lang="en-CA"/>
          </a:p>
        </p:txBody>
      </p:sp>
      <p:sp>
        <p:nvSpPr>
          <p:cNvPr id="5" name="Text Placeholder 4"/>
          <p:cNvSpPr>
            <a:spLocks noGrp="1"/>
          </p:cNvSpPr>
          <p:nvPr>
            <p:ph type="body" sz="half" idx="2"/>
          </p:nvPr>
        </p:nvSpPr>
        <p:spPr>
          <a:xfrm>
            <a:off x="347663" y="273050"/>
            <a:ext cx="3008313" cy="4691063"/>
          </a:xfrm>
        </p:spPr>
        <p:txBody>
          <a:bodyPr/>
          <a:lstStyle/>
          <a:p>
            <a:r>
              <a:rPr lang="en-CA" dirty="0">
                <a:solidFill>
                  <a:srgbClr val="000000"/>
                </a:solidFill>
                <a:latin typeface="HelveticaNeue"/>
              </a:rPr>
              <a:t/>
            </a:r>
            <a:br>
              <a:rPr lang="en-CA" dirty="0">
                <a:solidFill>
                  <a:srgbClr val="000000"/>
                </a:solidFill>
                <a:latin typeface="HelveticaNeue"/>
              </a:rPr>
            </a:br>
            <a:r>
              <a:rPr lang="en-CA" sz="3200" dirty="0">
                <a:solidFill>
                  <a:schemeClr val="accent1"/>
                </a:solidFill>
                <a:latin typeface="HelveticaNeue"/>
              </a:rPr>
              <a:t>St. John’s Club members preparing safe birth kits for distribution to women in Haiti and </a:t>
            </a:r>
            <a:r>
              <a:rPr lang="en-CA" sz="3200" dirty="0" smtClean="0">
                <a:solidFill>
                  <a:schemeClr val="accent1"/>
                </a:solidFill>
                <a:latin typeface="HelveticaNeue"/>
              </a:rPr>
              <a:t>Nepal</a:t>
            </a:r>
            <a:r>
              <a:rPr lang="en-CA" sz="3200" dirty="0">
                <a:solidFill>
                  <a:schemeClr val="accent1"/>
                </a:solidFill>
                <a:latin typeface="HelveticaNeue"/>
              </a:rPr>
              <a:t>.</a:t>
            </a:r>
            <a:endParaRPr lang="en-CA" sz="3200" dirty="0">
              <a:solidFill>
                <a:srgbClr val="000000"/>
              </a:solidFill>
              <a:latin typeface="HelveticaNeue"/>
            </a:endParaRPr>
          </a:p>
          <a:p>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latin typeface="HelveticaNeue"/>
            </a:endParaRPr>
          </a:p>
          <a:p>
            <a:endParaRPr lang="en-CA"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5783" y="273050"/>
            <a:ext cx="3433056" cy="4596561"/>
          </a:xfrm>
          <a:prstGeom prst="rect">
            <a:avLst/>
          </a:prstGeom>
        </p:spPr>
      </p:pic>
      <p:sp>
        <p:nvSpPr>
          <p:cNvPr id="7" name="Rectangle 6"/>
          <p:cNvSpPr/>
          <p:nvPr/>
        </p:nvSpPr>
        <p:spPr>
          <a:xfrm>
            <a:off x="236668" y="-4527024"/>
            <a:ext cx="6621332" cy="5170646"/>
          </a:xfrm>
          <a:prstGeom prst="rect">
            <a:avLst/>
          </a:prstGeom>
        </p:spPr>
        <p:txBody>
          <a:bodyPr wrap="square">
            <a:spAutoFit/>
          </a:bodyPr>
          <a:lstStyle/>
          <a:p>
            <a:r>
              <a:rPr lang="en-CA" b="1" dirty="0">
                <a:solidFill>
                  <a:srgbClr val="000000"/>
                </a:solidFill>
                <a:latin typeface="HelveticaNeue"/>
              </a:rPr>
              <a:t>CFUW St. John’s- Outreach</a:t>
            </a:r>
            <a:endParaRPr lang="en-CA" dirty="0">
              <a:solidFill>
                <a:srgbClr val="000000"/>
              </a:solidFill>
              <a:latin typeface="HelveticaNeue"/>
            </a:endParaRPr>
          </a:p>
          <a:p>
            <a:r>
              <a:rPr lang="en-CA" sz="1200" dirty="0">
                <a:solidFill>
                  <a:srgbClr val="000000"/>
                </a:solidFill>
                <a:latin typeface="Cambria" panose="02040503050406030204" pitchFamily="18" charset="0"/>
              </a:rPr>
              <a:t>Two, New Beginnings Baskets containing supplies for several weeks </a:t>
            </a:r>
            <a:r>
              <a:rPr lang="en-CA" sz="1000" dirty="0">
                <a:solidFill>
                  <a:srgbClr val="000000"/>
                </a:solidFill>
                <a:latin typeface="Verdana" panose="020B0604030504040204" pitchFamily="34" charset="0"/>
              </a:rPr>
              <a:t>have continued to be filled by members’ donations each month for women leaving the women’s shelter, Iris Kirby House, to make a fresh start in life. CFUW member Elisabeth </a:t>
            </a:r>
            <a:r>
              <a:rPr lang="en-CA" sz="1000" dirty="0" err="1">
                <a:solidFill>
                  <a:srgbClr val="000000"/>
                </a:solidFill>
                <a:latin typeface="Verdana" panose="020B0604030504040204" pitchFamily="34" charset="0"/>
              </a:rPr>
              <a:t>Mouland</a:t>
            </a:r>
            <a:r>
              <a:rPr lang="en-CA" sz="1000" dirty="0">
                <a:solidFill>
                  <a:srgbClr val="000000"/>
                </a:solidFill>
                <a:latin typeface="Verdana" panose="020B0604030504040204" pitchFamily="34" charset="0"/>
              </a:rPr>
              <a:t> says "[the worker]  who met me at the door, was ever so grateful for them and ecstatic about the bedding. She told me that they had never had such a busy April. Two of the women leaving tomorrow have nothing.”</a:t>
            </a:r>
            <a:r>
              <a:rPr lang="en-CA" dirty="0">
                <a:solidFill>
                  <a:srgbClr val="000000"/>
                </a:solidFill>
                <a:latin typeface="HelveticaNeue"/>
              </a:rPr>
              <a:t>    </a:t>
            </a:r>
            <a:br>
              <a:rPr lang="en-CA" dirty="0">
                <a:solidFill>
                  <a:srgbClr val="000000"/>
                </a:solidFill>
                <a:latin typeface="HelveticaNeue"/>
              </a:rPr>
            </a:br>
            <a:endParaRPr lang="en-CA" dirty="0">
              <a:solidFill>
                <a:srgbClr val="000000"/>
              </a:solidFill>
              <a:latin typeface="HelveticaNeue"/>
            </a:endParaRPr>
          </a:p>
          <a:p>
            <a:r>
              <a:rPr lang="en-CA" dirty="0">
                <a:solidFill>
                  <a:srgbClr val="000000"/>
                </a:solidFill>
                <a:latin typeface="HelveticaNeue"/>
              </a:rPr>
              <a:t>#8 has a typo (should be hot lunches). BTW the Club cooked and served 65 people this week.</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latin typeface="HelveticaNeue"/>
            </a:endParaRPr>
          </a:p>
          <a:p>
            <a:r>
              <a:rPr lang="en-CA" dirty="0">
                <a:solidFill>
                  <a:srgbClr val="000000"/>
                </a:solidFill>
                <a:latin typeface="Arial" panose="020B0604020202020204" pitchFamily="34" charset="0"/>
              </a:rPr>
              <a:t>On Tuesday, June 2, 2015 12:30 AM, </a:t>
            </a:r>
            <a:r>
              <a:rPr lang="en-CA" dirty="0" err="1">
                <a:solidFill>
                  <a:srgbClr val="000000"/>
                </a:solidFill>
                <a:latin typeface="Arial" panose="020B0604020202020204" pitchFamily="34" charset="0"/>
              </a:rPr>
              <a:t>joyce</a:t>
            </a:r>
            <a:r>
              <a:rPr lang="en-CA" dirty="0">
                <a:solidFill>
                  <a:srgbClr val="000000"/>
                </a:solidFill>
                <a:latin typeface="Arial" panose="020B0604020202020204" pitchFamily="34" charset="0"/>
              </a:rPr>
              <a:t> </a:t>
            </a:r>
            <a:r>
              <a:rPr lang="en-CA" dirty="0" err="1">
                <a:solidFill>
                  <a:srgbClr val="000000"/>
                </a:solidFill>
                <a:latin typeface="Arial" panose="020B0604020202020204" pitchFamily="34" charset="0"/>
              </a:rPr>
              <a:t>Noseworthy</a:t>
            </a:r>
            <a:r>
              <a:rPr lang="en-CA" dirty="0">
                <a:solidFill>
                  <a:srgbClr val="000000"/>
                </a:solidFill>
                <a:latin typeface="Arial" panose="020B0604020202020204" pitchFamily="34" charset="0"/>
              </a:rPr>
              <a:t> &lt;noseworthyje@nl.rogers.com&gt; wrote:</a:t>
            </a:r>
            <a:br>
              <a:rPr lang="en-CA" dirty="0">
                <a:solidFill>
                  <a:srgbClr val="000000"/>
                </a:solidFill>
                <a:latin typeface="Arial" panose="020B0604020202020204" pitchFamily="34" charset="0"/>
              </a:rPr>
            </a:br>
            <a:endParaRPr lang="en-CA" dirty="0">
              <a:solidFill>
                <a:srgbClr val="000000"/>
              </a:solidFill>
              <a:latin typeface="HelveticaNeue"/>
            </a:endParaRPr>
          </a:p>
          <a:p>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r>
              <a:rPr lang="en-CA" dirty="0">
                <a:solidFill>
                  <a:srgbClr val="000000"/>
                </a:solidFill>
                <a:latin typeface="HelveticaNeue"/>
              </a:rPr>
              <a:t/>
            </a:r>
            <a:br>
              <a:rPr lang="en-CA" dirty="0">
                <a:solidFill>
                  <a:srgbClr val="000000"/>
                </a:solidFill>
                <a:latin typeface="HelveticaNeue"/>
              </a:rPr>
            </a:br>
            <a:endParaRPr lang="en-CA" dirty="0">
              <a:solidFill>
                <a:srgbClr val="000000"/>
              </a:solidFill>
              <a:latin typeface="HelveticaNeue"/>
            </a:endParaRPr>
          </a:p>
        </p:txBody>
      </p:sp>
    </p:spTree>
    <p:extLst>
      <p:ext uri="{BB962C8B-B14F-4D97-AF65-F5344CB8AC3E}">
        <p14:creationId xmlns:p14="http://schemas.microsoft.com/office/powerpoint/2010/main" val="1312452000"/>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Graduate Women International (GWI) – formerly IFUW</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rgbClr val="008000"/>
                </a:solidFill>
              </a:rPr>
              <a:t>CFUW is the largest affiliate of GWI</a:t>
            </a:r>
          </a:p>
          <a:p>
            <a:r>
              <a:rPr lang="en-US" dirty="0" smtClean="0">
                <a:solidFill>
                  <a:srgbClr val="008000"/>
                </a:solidFill>
              </a:rPr>
              <a:t>Access to IFUW resources, website, webinars, etc.</a:t>
            </a:r>
          </a:p>
          <a:p>
            <a:r>
              <a:rPr lang="en-US" dirty="0" smtClean="0">
                <a:solidFill>
                  <a:srgbClr val="008000"/>
                </a:solidFill>
              </a:rPr>
              <a:t>A chance to support women in developing countries </a:t>
            </a:r>
          </a:p>
          <a:p>
            <a:r>
              <a:rPr lang="en-US" dirty="0" smtClean="0">
                <a:solidFill>
                  <a:srgbClr val="008000"/>
                </a:solidFill>
              </a:rPr>
              <a:t>Opportunities to attend the Triennial Conference</a:t>
            </a:r>
          </a:p>
          <a:p>
            <a:r>
              <a:rPr lang="en-US" dirty="0" smtClean="0">
                <a:solidFill>
                  <a:srgbClr val="008000"/>
                </a:solidFill>
              </a:rPr>
              <a:t>An international network</a:t>
            </a:r>
            <a:endParaRPr lang="en-US" dirty="0">
              <a:solidFill>
                <a:srgbClr val="008000"/>
              </a:solidFill>
            </a:endParaRPr>
          </a:p>
        </p:txBody>
      </p:sp>
    </p:spTree>
    <p:extLst>
      <p:ext uri="{BB962C8B-B14F-4D97-AF65-F5344CB8AC3E}">
        <p14:creationId xmlns:p14="http://schemas.microsoft.com/office/powerpoint/2010/main" val="3060519115"/>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0"/>
            <a:ext cx="8229600" cy="1143000"/>
          </a:xfrm>
        </p:spPr>
        <p:txBody>
          <a:bodyPr/>
          <a:lstStyle/>
          <a:p>
            <a:r>
              <a:rPr lang="en-CA" dirty="0" smtClean="0"/>
              <a:t>Coming Soon …</a:t>
            </a:r>
            <a:endParaRPr lang="en-CA" dirty="0"/>
          </a:p>
        </p:txBody>
      </p:sp>
      <p:sp>
        <p:nvSpPr>
          <p:cNvPr id="3" name="Content Placeholder 2"/>
          <p:cNvSpPr>
            <a:spLocks noGrp="1"/>
          </p:cNvSpPr>
          <p:nvPr>
            <p:ph idx="1"/>
          </p:nvPr>
        </p:nvSpPr>
        <p:spPr>
          <a:xfrm>
            <a:off x="186266" y="846667"/>
            <a:ext cx="8365067" cy="4876799"/>
          </a:xfrm>
        </p:spPr>
        <p:txBody>
          <a:bodyPr>
            <a:normAutofit fontScale="25000" lnSpcReduction="20000"/>
          </a:bodyPr>
          <a:lstStyle/>
          <a:p>
            <a:endParaRPr lang="en-CA" sz="10400" dirty="0" smtClean="0">
              <a:solidFill>
                <a:schemeClr val="accent3"/>
              </a:solidFill>
            </a:endParaRPr>
          </a:p>
          <a:p>
            <a:r>
              <a:rPr lang="en-CA" sz="10400" dirty="0" smtClean="0">
                <a:solidFill>
                  <a:srgbClr val="008000"/>
                </a:solidFill>
              </a:rPr>
              <a:t>Resource Website  </a:t>
            </a:r>
            <a:r>
              <a:rPr lang="en-CA" sz="10400" dirty="0">
                <a:solidFill>
                  <a:srgbClr val="008000"/>
                </a:solidFill>
              </a:rPr>
              <a:t>– </a:t>
            </a:r>
            <a:r>
              <a:rPr lang="en-CA" sz="10400" dirty="0" smtClean="0">
                <a:solidFill>
                  <a:srgbClr val="008000"/>
                </a:solidFill>
              </a:rPr>
              <a:t>power </a:t>
            </a:r>
            <a:r>
              <a:rPr lang="en-CA" sz="10400" dirty="0">
                <a:solidFill>
                  <a:srgbClr val="008000"/>
                </a:solidFill>
              </a:rPr>
              <a:t>points, films, speakers </a:t>
            </a:r>
            <a:r>
              <a:rPr lang="en-CA" sz="10400" dirty="0" smtClean="0">
                <a:solidFill>
                  <a:srgbClr val="008000"/>
                </a:solidFill>
              </a:rPr>
              <a:t>and more</a:t>
            </a:r>
            <a:endParaRPr lang="en-CA" sz="10400" dirty="0">
              <a:solidFill>
                <a:srgbClr val="008000"/>
              </a:solidFill>
            </a:endParaRPr>
          </a:p>
          <a:p>
            <a:endParaRPr lang="en-CA" sz="7200" dirty="0">
              <a:solidFill>
                <a:srgbClr val="008000"/>
              </a:solidFill>
            </a:endParaRPr>
          </a:p>
          <a:p>
            <a:r>
              <a:rPr lang="en-CA" sz="10400" dirty="0">
                <a:solidFill>
                  <a:srgbClr val="008000"/>
                </a:solidFill>
              </a:rPr>
              <a:t>Webinars </a:t>
            </a:r>
            <a:endParaRPr lang="en-CA" sz="10400" dirty="0" smtClean="0">
              <a:solidFill>
                <a:srgbClr val="008000"/>
              </a:solidFill>
            </a:endParaRPr>
          </a:p>
          <a:p>
            <a:endParaRPr lang="en-CA" sz="7200" dirty="0">
              <a:solidFill>
                <a:srgbClr val="008000"/>
              </a:solidFill>
            </a:endParaRPr>
          </a:p>
          <a:p>
            <a:r>
              <a:rPr lang="en-CA" sz="10400" dirty="0" smtClean="0">
                <a:solidFill>
                  <a:srgbClr val="008000"/>
                </a:solidFill>
              </a:rPr>
              <a:t>Advocacy </a:t>
            </a:r>
            <a:r>
              <a:rPr lang="en-CA" sz="10400" dirty="0">
                <a:solidFill>
                  <a:srgbClr val="008000"/>
                </a:solidFill>
              </a:rPr>
              <a:t>Training </a:t>
            </a:r>
            <a:r>
              <a:rPr lang="en-CA" sz="10400" dirty="0" smtClean="0">
                <a:solidFill>
                  <a:srgbClr val="008000"/>
                </a:solidFill>
              </a:rPr>
              <a:t>Manual </a:t>
            </a:r>
          </a:p>
          <a:p>
            <a:endParaRPr lang="en-CA" sz="7200" dirty="0">
              <a:solidFill>
                <a:srgbClr val="008000"/>
              </a:solidFill>
            </a:endParaRPr>
          </a:p>
          <a:p>
            <a:r>
              <a:rPr lang="en-CA" sz="10400" dirty="0">
                <a:solidFill>
                  <a:srgbClr val="008000"/>
                </a:solidFill>
              </a:rPr>
              <a:t>New CFUW website – interactive, informative and easy to </a:t>
            </a:r>
            <a:r>
              <a:rPr lang="en-CA" sz="10400" dirty="0" smtClean="0">
                <a:solidFill>
                  <a:srgbClr val="008000"/>
                </a:solidFill>
              </a:rPr>
              <a:t>use</a:t>
            </a:r>
          </a:p>
          <a:p>
            <a:endParaRPr lang="en-CA" sz="7200" dirty="0">
              <a:solidFill>
                <a:srgbClr val="008000"/>
              </a:solidFill>
            </a:endParaRPr>
          </a:p>
          <a:p>
            <a:pPr lvl="0"/>
            <a:r>
              <a:rPr lang="en-US" sz="10400" dirty="0">
                <a:solidFill>
                  <a:srgbClr val="008000"/>
                </a:solidFill>
              </a:rPr>
              <a:t>L</a:t>
            </a:r>
            <a:r>
              <a:rPr lang="en-US" sz="10400" dirty="0" smtClean="0">
                <a:solidFill>
                  <a:srgbClr val="008000"/>
                </a:solidFill>
              </a:rPr>
              <a:t>earning</a:t>
            </a:r>
            <a:r>
              <a:rPr lang="en-US" sz="10400" dirty="0">
                <a:solidFill>
                  <a:srgbClr val="008000"/>
                </a:solidFill>
              </a:rPr>
              <a:t> opportunities at the national level </a:t>
            </a:r>
            <a:r>
              <a:rPr lang="en-US" sz="10400" dirty="0" smtClean="0">
                <a:solidFill>
                  <a:srgbClr val="008000"/>
                </a:solidFill>
              </a:rPr>
              <a:t>through </a:t>
            </a:r>
            <a:r>
              <a:rPr lang="en-US" sz="10400" dirty="0">
                <a:solidFill>
                  <a:srgbClr val="008000"/>
                </a:solidFill>
              </a:rPr>
              <a:t>national committees and study groups  </a:t>
            </a:r>
            <a:endParaRPr lang="en-US" sz="10400" dirty="0" smtClean="0">
              <a:solidFill>
                <a:srgbClr val="008000"/>
              </a:solidFill>
            </a:endParaRPr>
          </a:p>
          <a:p>
            <a:pPr marL="0" lvl="0" indent="0">
              <a:buNone/>
            </a:pPr>
            <a:endParaRPr lang="en-CA" sz="7200" dirty="0">
              <a:solidFill>
                <a:srgbClr val="008000"/>
              </a:solidFill>
            </a:endParaRPr>
          </a:p>
          <a:p>
            <a:pPr lvl="0"/>
            <a:r>
              <a:rPr lang="en-US" sz="10400" dirty="0" smtClean="0">
                <a:solidFill>
                  <a:srgbClr val="008000"/>
                </a:solidFill>
              </a:rPr>
              <a:t>Program </a:t>
            </a:r>
            <a:r>
              <a:rPr lang="en-US" sz="10400" dirty="0">
                <a:solidFill>
                  <a:srgbClr val="008000"/>
                </a:solidFill>
              </a:rPr>
              <a:t>ideas to </a:t>
            </a:r>
            <a:r>
              <a:rPr lang="en-US" sz="10400" dirty="0" smtClean="0">
                <a:solidFill>
                  <a:srgbClr val="008000"/>
                </a:solidFill>
              </a:rPr>
              <a:t>support the Club level</a:t>
            </a:r>
            <a:endParaRPr lang="en-CA" sz="10400" dirty="0">
              <a:solidFill>
                <a:srgbClr val="008000"/>
              </a:solidFill>
            </a:endParaRPr>
          </a:p>
          <a:p>
            <a:endParaRPr lang="en-CA" dirty="0">
              <a:solidFill>
                <a:srgbClr val="008000"/>
              </a:solidFill>
            </a:endParaRPr>
          </a:p>
          <a:p>
            <a:endParaRPr lang="en-CA" dirty="0"/>
          </a:p>
        </p:txBody>
      </p:sp>
    </p:spTree>
    <p:extLst>
      <p:ext uri="{BB962C8B-B14F-4D97-AF65-F5344CB8AC3E}">
        <p14:creationId xmlns:p14="http://schemas.microsoft.com/office/powerpoint/2010/main" val="3164692741"/>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finally …</a:t>
            </a:r>
            <a:endParaRPr lang="en-CA" dirty="0"/>
          </a:p>
        </p:txBody>
      </p:sp>
      <p:sp>
        <p:nvSpPr>
          <p:cNvPr id="5" name="Content Placeholder 4"/>
          <p:cNvSpPr>
            <a:spLocks noGrp="1"/>
          </p:cNvSpPr>
          <p:nvPr>
            <p:ph idx="14"/>
          </p:nvPr>
        </p:nvSpPr>
        <p:spPr>
          <a:xfrm>
            <a:off x="201174" y="1589089"/>
            <a:ext cx="8826522" cy="3975778"/>
          </a:xfrm>
        </p:spPr>
        <p:txBody>
          <a:bodyPr>
            <a:normAutofit fontScale="92500"/>
          </a:bodyPr>
          <a:lstStyle/>
          <a:p>
            <a:r>
              <a:rPr lang="en-CA" dirty="0" smtClean="0"/>
              <a:t>8000+ </a:t>
            </a:r>
            <a:r>
              <a:rPr lang="en-CA" dirty="0"/>
              <a:t>potential new friends </a:t>
            </a:r>
            <a:r>
              <a:rPr lang="en-CA" dirty="0" smtClean="0"/>
              <a:t>in </a:t>
            </a:r>
            <a:r>
              <a:rPr lang="en-CA" dirty="0"/>
              <a:t>every province in the </a:t>
            </a:r>
            <a:r>
              <a:rPr lang="en-CA" dirty="0" smtClean="0"/>
              <a:t>country</a:t>
            </a:r>
          </a:p>
          <a:p>
            <a:endParaRPr lang="en-CA" dirty="0" smtClean="0"/>
          </a:p>
          <a:p>
            <a:r>
              <a:rPr lang="en-CA" dirty="0" smtClean="0"/>
              <a:t>CFUW is one of the few self funded women’s organisations left in Canada</a:t>
            </a:r>
          </a:p>
          <a:p>
            <a:pPr marL="0" indent="0">
              <a:buNone/>
            </a:pPr>
            <a:endParaRPr lang="en-CA" dirty="0"/>
          </a:p>
          <a:p>
            <a:pPr marL="0" indent="0">
              <a:buNone/>
            </a:pPr>
            <a:r>
              <a:rPr lang="en-CA" b="1" dirty="0" smtClean="0"/>
              <a:t>We are the Power of Women Working Together</a:t>
            </a:r>
            <a:endParaRPr lang="en-CA" b="1" dirty="0"/>
          </a:p>
          <a:p>
            <a:endParaRPr lang="en-CA" b="1" dirty="0"/>
          </a:p>
        </p:txBody>
      </p:sp>
    </p:spTree>
    <p:extLst>
      <p:ext uri="{BB962C8B-B14F-4D97-AF65-F5344CB8AC3E}">
        <p14:creationId xmlns:p14="http://schemas.microsoft.com/office/powerpoint/2010/main" val="1002193327"/>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43825096"/>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Membership</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en-CA" dirty="0" smtClean="0">
                <a:solidFill>
                  <a:srgbClr val="008000"/>
                </a:solidFill>
              </a:rPr>
              <a:t>Small </a:t>
            </a:r>
            <a:r>
              <a:rPr lang="en-CA" dirty="0">
                <a:solidFill>
                  <a:srgbClr val="008000"/>
                </a:solidFill>
              </a:rPr>
              <a:t>Clubs Grants to </a:t>
            </a:r>
            <a:r>
              <a:rPr lang="en-CA" dirty="0" smtClean="0">
                <a:solidFill>
                  <a:srgbClr val="008000"/>
                </a:solidFill>
              </a:rPr>
              <a:t>attend the AGM</a:t>
            </a:r>
          </a:p>
          <a:p>
            <a:endParaRPr lang="en-CA" dirty="0" smtClean="0">
              <a:solidFill>
                <a:srgbClr val="008000"/>
              </a:solidFill>
            </a:endParaRPr>
          </a:p>
          <a:p>
            <a:r>
              <a:rPr lang="en-CA" dirty="0">
                <a:solidFill>
                  <a:srgbClr val="008000"/>
                </a:solidFill>
              </a:rPr>
              <a:t>Teleconference Support for Membership </a:t>
            </a:r>
            <a:r>
              <a:rPr lang="en-CA" dirty="0" smtClean="0">
                <a:solidFill>
                  <a:srgbClr val="008000"/>
                </a:solidFill>
              </a:rPr>
              <a:t>Planning</a:t>
            </a:r>
          </a:p>
          <a:p>
            <a:pPr marL="0" indent="0">
              <a:buNone/>
            </a:pPr>
            <a:endParaRPr lang="en-CA" dirty="0" smtClean="0">
              <a:solidFill>
                <a:srgbClr val="008000"/>
              </a:solidFill>
            </a:endParaRPr>
          </a:p>
          <a:p>
            <a:r>
              <a:rPr lang="en-CA" dirty="0" smtClean="0">
                <a:solidFill>
                  <a:srgbClr val="008000"/>
                </a:solidFill>
              </a:rPr>
              <a:t>Special </a:t>
            </a:r>
            <a:r>
              <a:rPr lang="en-CA" dirty="0">
                <a:solidFill>
                  <a:srgbClr val="008000"/>
                </a:solidFill>
              </a:rPr>
              <a:t>Projects </a:t>
            </a:r>
            <a:r>
              <a:rPr lang="en-CA" dirty="0" smtClean="0">
                <a:solidFill>
                  <a:srgbClr val="008000"/>
                </a:solidFill>
              </a:rPr>
              <a:t>Award</a:t>
            </a:r>
          </a:p>
          <a:p>
            <a:endParaRPr lang="en-CA" dirty="0">
              <a:solidFill>
                <a:srgbClr val="008000"/>
              </a:solidFill>
            </a:endParaRPr>
          </a:p>
          <a:p>
            <a:r>
              <a:rPr lang="en-CA" dirty="0" smtClean="0">
                <a:solidFill>
                  <a:srgbClr val="008000"/>
                </a:solidFill>
              </a:rPr>
              <a:t>New </a:t>
            </a:r>
            <a:r>
              <a:rPr lang="en-CA" dirty="0">
                <a:solidFill>
                  <a:srgbClr val="008000"/>
                </a:solidFill>
              </a:rPr>
              <a:t>Members Award</a:t>
            </a:r>
          </a:p>
          <a:p>
            <a:pPr marL="0" indent="0">
              <a:buNone/>
            </a:pPr>
            <a:endParaRPr lang="en-US" dirty="0" smtClean="0"/>
          </a:p>
        </p:txBody>
      </p:sp>
    </p:spTree>
    <p:extLst>
      <p:ext uri="{BB962C8B-B14F-4D97-AF65-F5344CB8AC3E}">
        <p14:creationId xmlns:p14="http://schemas.microsoft.com/office/powerpoint/2010/main" val="457737718"/>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43925" cy="1143000"/>
          </a:xfrm>
        </p:spPr>
        <p:txBody>
          <a:bodyPr>
            <a:normAutofit fontScale="90000"/>
          </a:bodyPr>
          <a:lstStyle/>
          <a:p>
            <a:r>
              <a:rPr lang="en-CA" dirty="0" smtClean="0"/>
              <a:t>Recognition for Members and Clubs</a:t>
            </a:r>
            <a:endParaRPr lang="en-CA"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57200" y="2248520"/>
            <a:ext cx="4038600" cy="3229323"/>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29161" y="2248520"/>
            <a:ext cx="4038600" cy="3312135"/>
          </a:xfrm>
        </p:spPr>
      </p:pic>
    </p:spTree>
    <p:extLst>
      <p:ext uri="{BB962C8B-B14F-4D97-AF65-F5344CB8AC3E}">
        <p14:creationId xmlns:p14="http://schemas.microsoft.com/office/powerpoint/2010/main" val="4212850663"/>
      </p:ext>
    </p:extLst>
  </p:cSld>
  <p:clrMapOvr>
    <a:masterClrMapping/>
  </p:clrMapOvr>
  <mc:AlternateContent xmlns:mc="http://schemas.openxmlformats.org/markup-compatibility/2006" xmlns:p14="http://schemas.microsoft.com/office/powerpoint/2010/main">
    <mc:Choice Requires="p14">
      <p:transition spd="slow" p14:dur="2000" advClick="0" advTm="3000">
        <p:fade/>
      </p:transition>
    </mc:Choice>
    <mc:Fallback xmlns="">
      <p:transition spd="slow" advClick="0"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988"/>
            <a:ext cx="8229600" cy="1001712"/>
          </a:xfrm>
        </p:spPr>
        <p:txBody>
          <a:bodyPr/>
          <a:lstStyle/>
          <a:p>
            <a:r>
              <a:rPr lang="en-CA" dirty="0" smtClean="0"/>
              <a:t>Words from Small Clubs:</a:t>
            </a:r>
            <a:endParaRPr lang="en-CA" dirty="0"/>
          </a:p>
        </p:txBody>
      </p:sp>
      <p:sp>
        <p:nvSpPr>
          <p:cNvPr id="3" name="TextBox 2"/>
          <p:cNvSpPr txBox="1"/>
          <p:nvPr/>
        </p:nvSpPr>
        <p:spPr>
          <a:xfrm>
            <a:off x="457200" y="1189038"/>
            <a:ext cx="8077200" cy="5386090"/>
          </a:xfrm>
          <a:prstGeom prst="rect">
            <a:avLst/>
          </a:prstGeom>
          <a:noFill/>
        </p:spPr>
        <p:txBody>
          <a:bodyPr wrap="square" rtlCol="0">
            <a:spAutoFit/>
          </a:bodyPr>
          <a:lstStyle/>
          <a:p>
            <a:r>
              <a:rPr lang="en-CA" sz="2800" dirty="0" smtClean="0">
                <a:solidFill>
                  <a:srgbClr val="008000"/>
                </a:solidFill>
              </a:rPr>
              <a:t>“… the conference … could influence the future of our club”</a:t>
            </a:r>
          </a:p>
          <a:p>
            <a:endParaRPr lang="en-CA" sz="2800" dirty="0" smtClean="0">
              <a:solidFill>
                <a:srgbClr val="008000"/>
              </a:solidFill>
            </a:endParaRPr>
          </a:p>
          <a:p>
            <a:r>
              <a:rPr lang="en-CA" sz="2800" dirty="0" smtClean="0">
                <a:solidFill>
                  <a:srgbClr val="008000"/>
                </a:solidFill>
              </a:rPr>
              <a:t>“I certainly took advantage of all opportunities to network with as many people as possible.”</a:t>
            </a:r>
          </a:p>
          <a:p>
            <a:endParaRPr lang="en-CA" sz="2800" dirty="0" smtClean="0">
              <a:solidFill>
                <a:srgbClr val="008000"/>
              </a:solidFill>
            </a:endParaRPr>
          </a:p>
          <a:p>
            <a:r>
              <a:rPr lang="en-CA" sz="2800" dirty="0" smtClean="0">
                <a:solidFill>
                  <a:srgbClr val="008000"/>
                </a:solidFill>
              </a:rPr>
              <a:t>“Attending a CFUW National Conference adds a whole new face to CFUW.”</a:t>
            </a:r>
          </a:p>
          <a:p>
            <a:endParaRPr lang="en-CA" sz="2800" dirty="0" smtClean="0">
              <a:solidFill>
                <a:srgbClr val="008000"/>
              </a:solidFill>
            </a:endParaRPr>
          </a:p>
          <a:p>
            <a:r>
              <a:rPr lang="en-CA" sz="2800" dirty="0" smtClean="0">
                <a:solidFill>
                  <a:srgbClr val="008000"/>
                </a:solidFill>
              </a:rPr>
              <a:t>“I hope that we, as a club, will tap into the resources that are available.”</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921380430"/>
      </p:ext>
    </p:extLst>
  </p:cSld>
  <p:clrMapOvr>
    <a:masterClrMapping/>
  </p:clrMapOvr>
  <mc:AlternateContent xmlns:mc="http://schemas.openxmlformats.org/markup-compatibility/2006" xmlns:p14="http://schemas.microsoft.com/office/powerpoint/2010/main">
    <mc:Choice Requires="p14">
      <p:transition spd="slow" p14:dur="2000" advClick="0" advTm="12000">
        <p:fade/>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750"/>
                                        <p:tgtEl>
                                          <p:spTgt spid="3"/>
                                        </p:tgtEl>
                                      </p:cBhvr>
                                    </p:animEffect>
                                    <p:anim calcmode="lin" valueType="num">
                                      <p:cBhvr>
                                        <p:cTn id="15" dur="1750" fill="hold"/>
                                        <p:tgtEl>
                                          <p:spTgt spid="3"/>
                                        </p:tgtEl>
                                        <p:attrNameLst>
                                          <p:attrName>ppt_x</p:attrName>
                                        </p:attrNameLst>
                                      </p:cBhvr>
                                      <p:tavLst>
                                        <p:tav tm="0">
                                          <p:val>
                                            <p:strVal val="#ppt_x"/>
                                          </p:val>
                                        </p:tav>
                                        <p:tav tm="100000">
                                          <p:val>
                                            <p:strVal val="#ppt_x"/>
                                          </p:val>
                                        </p:tav>
                                      </p:tavLst>
                                    </p:anim>
                                    <p:anim calcmode="lin" valueType="num">
                                      <p:cBhvr>
                                        <p:cTn id="16"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750"/>
                                        <p:tgtEl>
                                          <p:spTgt spid="3">
                                            <p:txEl>
                                              <p:pRg st="2" end="2"/>
                                            </p:txEl>
                                          </p:spTgt>
                                        </p:tgtEl>
                                      </p:cBhvr>
                                    </p:animEffect>
                                    <p:anim calcmode="lin" valueType="num">
                                      <p:cBhvr>
                                        <p:cTn id="22"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10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750"/>
                                        <p:tgtEl>
                                          <p:spTgt spid="3">
                                            <p:txEl>
                                              <p:pRg st="4" end="4"/>
                                            </p:txEl>
                                          </p:spTgt>
                                        </p:tgtEl>
                                      </p:cBhvr>
                                    </p:animEffect>
                                    <p:anim calcmode="lin" valueType="num">
                                      <p:cBhvr>
                                        <p:cTn id="29"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1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750"/>
                                        <p:tgtEl>
                                          <p:spTgt spid="3">
                                            <p:txEl>
                                              <p:pRg st="6" end="6"/>
                                            </p:txEl>
                                          </p:spTgt>
                                        </p:tgtEl>
                                      </p:cBhvr>
                                    </p:animEffect>
                                    <p:anim calcmode="lin" valueType="num">
                                      <p:cBhvr>
                                        <p:cTn id="36"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46993</TotalTime>
  <Words>1629</Words>
  <Application>Microsoft Office PowerPoint</Application>
  <PresentationFormat>On-screen Show (4:3)</PresentationFormat>
  <Paragraphs>402</Paragraphs>
  <Slides>69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Calibri</vt:lpstr>
      <vt:lpstr>Cambria</vt:lpstr>
      <vt:lpstr>Helvetica</vt:lpstr>
      <vt:lpstr>HelveticaNeue</vt:lpstr>
      <vt:lpstr>Symbol</vt:lpstr>
      <vt:lpstr>Times New Roman</vt:lpstr>
      <vt:lpstr>Verdana</vt:lpstr>
      <vt:lpstr>Office Theme</vt:lpstr>
      <vt:lpstr>I belong to CFUW because …</vt:lpstr>
      <vt:lpstr>Who we are</vt:lpstr>
      <vt:lpstr>Why CFUW matters …</vt:lpstr>
      <vt:lpstr>AND …</vt:lpstr>
      <vt:lpstr>Annual Meetings – a chance to connect</vt:lpstr>
      <vt:lpstr>Support for Clubs</vt:lpstr>
      <vt:lpstr>Membership</vt:lpstr>
      <vt:lpstr>Recognition for Members and Clubs</vt:lpstr>
      <vt:lpstr>Words from Small Clubs:</vt:lpstr>
      <vt:lpstr>Fredericton – 70th Anniversary</vt:lpstr>
      <vt:lpstr>Communication and Keeping Current</vt:lpstr>
      <vt:lpstr>National Office </vt:lpstr>
      <vt:lpstr>National Office</vt:lpstr>
      <vt:lpstr>Scholarships and Fellowships</vt:lpstr>
      <vt:lpstr>   Iris Wu, Mississauga - dual major in Global Development and Honours Business Administration at Western and Ivey. Hopes to use the power of business to help developing countries.   </vt:lpstr>
      <vt:lpstr>Fellowship Winners </vt:lpstr>
      <vt:lpstr>PowerPoint Presentation</vt:lpstr>
      <vt:lpstr> New this year … CFUW Aboriginal Women’s Award  </vt:lpstr>
      <vt:lpstr>“                                           Canadian Home Economics  Association (CHEA)  $6000 </vt:lpstr>
      <vt:lpstr>CFUW Fredericton</vt:lpstr>
      <vt:lpstr>How Clubs Fundraise for Scholarships</vt:lpstr>
      <vt:lpstr>CFUW Wolfville</vt:lpstr>
      <vt:lpstr>51st Annual Book Sale - Truro</vt:lpstr>
      <vt:lpstr> CFUW St. John’s Book Sale  May 2015 - $56,000 in three days! </vt:lpstr>
      <vt:lpstr>Book Sales - Fredericton</vt:lpstr>
      <vt:lpstr>St. Catharines House Tour</vt:lpstr>
      <vt:lpstr>CFUW Wolfville</vt:lpstr>
      <vt:lpstr>CFUW Mississauga – supporting the Charitable Trust $16,000 donated from sales of Extraordinary Lives: Inspiring Women of Peel</vt:lpstr>
      <vt:lpstr>Presenting $20,000 for Scholarships to Memorial University</vt:lpstr>
      <vt:lpstr>Lifelong Learning</vt:lpstr>
      <vt:lpstr>Lifelong Learning</vt:lpstr>
      <vt:lpstr>CFUW Dartmouth</vt:lpstr>
      <vt:lpstr> CFUW Regina 100 year celebration  a ‘collective’ of  past presidents </vt:lpstr>
      <vt:lpstr>St. John’s</vt:lpstr>
      <vt:lpstr>Only in Newfoundland!</vt:lpstr>
      <vt:lpstr>Kelowna/Vernon</vt:lpstr>
      <vt:lpstr>Study Groups</vt:lpstr>
      <vt:lpstr>Feedback</vt:lpstr>
      <vt:lpstr>   President’s Cruise – Literary Legends by Land and Sea, May 2014    </vt:lpstr>
      <vt:lpstr>Local Action</vt:lpstr>
      <vt:lpstr>Presenting a cheque for $2500 to the MUN Foodbank, Nfld.</vt:lpstr>
      <vt:lpstr>CFUW Moncton</vt:lpstr>
      <vt:lpstr>Shoeboxes for Shelters - Mississauga</vt:lpstr>
      <vt:lpstr>PowerPoint Presentation</vt:lpstr>
      <vt:lpstr>   CFUW St. John’s members presenting "Fresh Start Baskets" to Iris Kirby House, a shelter for women and their children.  </vt:lpstr>
      <vt:lpstr>A Local Voice …</vt:lpstr>
      <vt:lpstr>CFUW Stratford     gettingthere.ca </vt:lpstr>
      <vt:lpstr>AND …</vt:lpstr>
      <vt:lpstr>AND …</vt:lpstr>
      <vt:lpstr>A Provincial Voice </vt:lpstr>
      <vt:lpstr>AND …</vt:lpstr>
      <vt:lpstr>A National Voice</vt:lpstr>
      <vt:lpstr>Currently</vt:lpstr>
      <vt:lpstr>Feedback</vt:lpstr>
      <vt:lpstr>Feedback</vt:lpstr>
      <vt:lpstr>An International Voice</vt:lpstr>
      <vt:lpstr>The United Nations</vt:lpstr>
      <vt:lpstr>PowerPoint Presentation</vt:lpstr>
      <vt:lpstr>PowerPoint Presentation</vt:lpstr>
      <vt:lpstr>UNCSW 2015</vt:lpstr>
      <vt:lpstr>UNCSW 2015</vt:lpstr>
      <vt:lpstr>UNCSW 2015</vt:lpstr>
      <vt:lpstr> Direct Support for Projects Abroad …</vt:lpstr>
      <vt:lpstr>CFUW Mississauga supporting education for girls in Tanzania</vt:lpstr>
      <vt:lpstr> </vt:lpstr>
      <vt:lpstr>Graduate Women International (GWI) – formerly IFUW</vt:lpstr>
      <vt:lpstr>Coming Soon …</vt:lpstr>
      <vt:lpstr>And finally …</vt:lpstr>
      <vt:lpstr>PowerPoint Presentation</vt:lpstr>
    </vt:vector>
  </TitlesOfParts>
  <Company>Blindside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Barchyn</dc:creator>
  <cp:lastModifiedBy>Robin Jackson</cp:lastModifiedBy>
  <cp:revision>263</cp:revision>
  <cp:lastPrinted>2015-06-15T13:04:49Z</cp:lastPrinted>
  <dcterms:created xsi:type="dcterms:W3CDTF">2014-05-13T20:16:32Z</dcterms:created>
  <dcterms:modified xsi:type="dcterms:W3CDTF">2015-11-18T15:07:09Z</dcterms:modified>
</cp:coreProperties>
</file>